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ECAA-27D1-44B7-82D3-73BFB9DB81C0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B122-0473-47E9-AC6B-7F09AE23DD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74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B122-0473-47E9-AC6B-7F09AE23DD1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2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B122-0473-47E9-AC6B-7F09AE23DD1B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59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85F6E-A686-4AAD-AE47-6FA58D8FC41F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C0495B-D83C-47E9-A3EA-62E9A86BCE1E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-25045"/>
            <a:ext cx="4590255" cy="287623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28553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5710"/>
            <a:ext cx="4571998" cy="29722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5816"/>
            <a:ext cx="4567052" cy="2972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851194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/>
          <p:nvPr/>
        </p:nvSpPr>
        <p:spPr>
          <a:xfrm>
            <a:off x="2915205" y="1608707"/>
            <a:ext cx="3456384" cy="3231501"/>
          </a:xfrm>
          <a:prstGeom prst="pie">
            <a:avLst>
              <a:gd name="adj1" fmla="val 7526510"/>
              <a:gd name="adj2" fmla="val 1625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Secteurs 4"/>
          <p:cNvSpPr/>
          <p:nvPr/>
        </p:nvSpPr>
        <p:spPr>
          <a:xfrm>
            <a:off x="2968589" y="1634920"/>
            <a:ext cx="3349615" cy="3205288"/>
          </a:xfrm>
          <a:prstGeom prst="pie">
            <a:avLst>
              <a:gd name="adj1" fmla="val 780517"/>
              <a:gd name="adj2" fmla="val 75292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Secteurs 5"/>
          <p:cNvSpPr/>
          <p:nvPr/>
        </p:nvSpPr>
        <p:spPr>
          <a:xfrm rot="3519175">
            <a:off x="3026743" y="1643652"/>
            <a:ext cx="3269552" cy="3279079"/>
          </a:xfrm>
          <a:prstGeom prst="pie">
            <a:avLst>
              <a:gd name="adj1" fmla="val 16235044"/>
              <a:gd name="adj2" fmla="val 1887860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Secteurs 6"/>
          <p:cNvSpPr/>
          <p:nvPr/>
        </p:nvSpPr>
        <p:spPr>
          <a:xfrm rot="1420835">
            <a:off x="2929476" y="1642687"/>
            <a:ext cx="3456383" cy="3221595"/>
          </a:xfrm>
          <a:prstGeom prst="pie">
            <a:avLst>
              <a:gd name="adj1" fmla="val 14838241"/>
              <a:gd name="adj2" fmla="val 162928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Secteurs 7"/>
          <p:cNvSpPr/>
          <p:nvPr/>
        </p:nvSpPr>
        <p:spPr>
          <a:xfrm rot="3968588">
            <a:off x="2994689" y="1633558"/>
            <a:ext cx="3297416" cy="3278013"/>
          </a:xfrm>
          <a:prstGeom prst="pie">
            <a:avLst>
              <a:gd name="adj1" fmla="val 13742148"/>
              <a:gd name="adj2" fmla="val 158096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79713" y="900821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Marché de l’électricité 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12160" y="5229200"/>
            <a:ext cx="287341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42,6% </a:t>
            </a:r>
            <a:r>
              <a:rPr lang="fr-FR" dirty="0">
                <a:solidFill>
                  <a:srgbClr val="0070C0"/>
                </a:solidFill>
              </a:rPr>
              <a:t>E</a:t>
            </a:r>
            <a:r>
              <a:rPr lang="fr-FR" dirty="0" smtClean="0">
                <a:solidFill>
                  <a:srgbClr val="0070C0"/>
                </a:solidFill>
              </a:rPr>
              <a:t>nergie </a:t>
            </a:r>
            <a:r>
              <a:rPr lang="fr-FR" dirty="0">
                <a:solidFill>
                  <a:srgbClr val="0070C0"/>
                </a:solidFill>
              </a:rPr>
              <a:t>N</a:t>
            </a:r>
            <a:r>
              <a:rPr lang="fr-FR" dirty="0" smtClean="0">
                <a:solidFill>
                  <a:srgbClr val="0070C0"/>
                </a:solidFill>
              </a:rPr>
              <a:t>ucléaire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30,1% Pétrole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14,0% Gaz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9,5% Energie Renouvelable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3,4% Charbon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et </a:t>
            </a:r>
            <a:r>
              <a:rPr lang="fr-FR" dirty="0" smtClean="0"/>
              <a:t>Inconvénients 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334670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 smtClean="0">
                <a:solidFill>
                  <a:srgbClr val="00B050"/>
                </a:solidFill>
              </a:rPr>
              <a:t>Avantages:</a:t>
            </a:r>
          </a:p>
          <a:p>
            <a:pPr marL="45720" indent="0" algn="ctr">
              <a:buNone/>
            </a:pPr>
            <a:r>
              <a:rPr lang="fr-FR" dirty="0" smtClean="0"/>
              <a:t>- Création d’emplois.</a:t>
            </a:r>
          </a:p>
          <a:p>
            <a:pPr marL="45720" indent="0" algn="ctr">
              <a:buNone/>
            </a:pPr>
            <a:r>
              <a:rPr lang="fr-FR" dirty="0" smtClean="0"/>
              <a:t>- Secteur d’innovation.</a:t>
            </a:r>
          </a:p>
          <a:p>
            <a:pPr marL="45720" indent="0" algn="ctr">
              <a:buNone/>
            </a:pPr>
            <a:r>
              <a:rPr lang="fr-FR" dirty="0" smtClean="0"/>
              <a:t>- Impact sur le prix de l’énergie.</a:t>
            </a:r>
          </a:p>
          <a:p>
            <a:pPr marL="45720" indent="0" algn="ctr">
              <a:buNone/>
            </a:pPr>
            <a:r>
              <a:rPr lang="fr-FR" dirty="0" smtClean="0"/>
              <a:t>- Grand potentiel.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788024" y="1916832"/>
            <a:ext cx="3346704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/>
              <a:buNone/>
            </a:pPr>
            <a:r>
              <a:rPr lang="fr-FR" dirty="0" smtClean="0">
                <a:solidFill>
                  <a:srgbClr val="FF0000"/>
                </a:solidFill>
              </a:rPr>
              <a:t>Inconvénients:</a:t>
            </a:r>
          </a:p>
          <a:p>
            <a:pPr marL="45720" indent="0" algn="ctr">
              <a:buFont typeface="Wingdings 2"/>
              <a:buNone/>
            </a:pPr>
            <a:r>
              <a:rPr lang="fr-FR" dirty="0" smtClean="0"/>
              <a:t>-  Collisions (un bateau peut heurter les pales d’une éolienne).</a:t>
            </a:r>
          </a:p>
          <a:p>
            <a:pPr marL="45720" indent="0" algn="ctr">
              <a:buFont typeface="Wingdings 2"/>
              <a:buNone/>
            </a:pPr>
            <a:r>
              <a:rPr lang="fr-FR" dirty="0" smtClean="0"/>
              <a:t>- Le bruit et les vibrations.</a:t>
            </a:r>
          </a:p>
          <a:p>
            <a:pPr marL="45720" indent="0" algn="ctr">
              <a:buFont typeface="Wingdings 2"/>
              <a:buNone/>
            </a:pPr>
            <a:r>
              <a:rPr lang="fr-FR" dirty="0" smtClean="0"/>
              <a:t>- Pollution chimique.</a:t>
            </a:r>
          </a:p>
          <a:p>
            <a:pPr marL="45720" indent="0" algn="ctr">
              <a:buFont typeface="Wingdings 2"/>
              <a:buNone/>
            </a:pPr>
            <a:r>
              <a:rPr lang="fr-FR" dirty="0" smtClean="0"/>
              <a:t>- Pollution marine.</a:t>
            </a:r>
          </a:p>
          <a:p>
            <a:pPr marL="45720" indent="0" algn="ctr">
              <a:buFont typeface="Wingdings 2"/>
              <a:buNone/>
            </a:pPr>
            <a:r>
              <a:rPr lang="fr-FR" dirty="0" smtClean="0"/>
              <a:t>- Destruction de la faune.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492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solidFill>
                  <a:srgbClr val="FFC000"/>
                </a:solidFill>
              </a:rPr>
              <a:t>T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  <a:r>
              <a:rPr lang="fr-FR" dirty="0" err="1" smtClean="0">
                <a:solidFill>
                  <a:srgbClr val="92D050"/>
                </a:solidFill>
              </a:rPr>
              <a:t>a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fr-FR" dirty="0" err="1" smtClean="0">
                <a:solidFill>
                  <a:srgbClr val="5A255B"/>
                </a:solidFill>
              </a:rPr>
              <a:t>k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740C6F"/>
                </a:solidFill>
              </a:rPr>
              <a:t>y</a:t>
            </a:r>
            <a:r>
              <a:rPr lang="fr-FR" dirty="0" err="1" smtClean="0">
                <a:solidFill>
                  <a:srgbClr val="F8A6D7"/>
                </a:solidFill>
              </a:rPr>
              <a:t>o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A974CA"/>
                </a:solidFill>
              </a:rPr>
              <a:t>M</a:t>
            </a:r>
            <a:r>
              <a:rPr lang="fr-FR" dirty="0" smtClean="0">
                <a:solidFill>
                  <a:srgbClr val="6DCA3A"/>
                </a:solidFill>
              </a:rPr>
              <a:t>e</a:t>
            </a:r>
            <a:r>
              <a:rPr lang="fr-FR" dirty="0" smtClean="0">
                <a:solidFill>
                  <a:srgbClr val="939D13"/>
                </a:solidFill>
              </a:rPr>
              <a:t>r</a:t>
            </a:r>
            <a:r>
              <a:rPr lang="fr-FR" dirty="0" smtClean="0">
                <a:solidFill>
                  <a:srgbClr val="E39829"/>
                </a:solidFill>
              </a:rPr>
              <a:t>c</a:t>
            </a:r>
            <a:r>
              <a:rPr lang="fr-FR" dirty="0" smtClean="0">
                <a:solidFill>
                  <a:srgbClr val="6A1616"/>
                </a:solidFill>
              </a:rPr>
              <a:t>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fr-FR" dirty="0" err="1" smtClean="0">
                <a:solidFill>
                  <a:srgbClr val="FF0000"/>
                </a:solidFill>
              </a:rPr>
              <a:t>n</a:t>
            </a:r>
            <a:r>
              <a:rPr lang="fr-FR" dirty="0" err="1" smtClean="0">
                <a:solidFill>
                  <a:srgbClr val="A974CA"/>
                </a:solidFill>
              </a:rPr>
              <a:t>k</a:t>
            </a:r>
            <a:r>
              <a:rPr lang="fr-FR" dirty="0" err="1" smtClean="0">
                <a:solidFill>
                  <a:srgbClr val="002060"/>
                </a:solidFill>
              </a:rPr>
              <a:t>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4EAC79"/>
                </a:solidFill>
              </a:rPr>
              <a:t>T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ṣ</a:t>
            </a:r>
            <a:r>
              <a:rPr lang="fr-FR" dirty="0" err="1" smtClean="0">
                <a:solidFill>
                  <a:srgbClr val="6A1616"/>
                </a:solidFill>
              </a:rPr>
              <a:t>e</a:t>
            </a:r>
            <a:r>
              <a:rPr lang="fr-FR" dirty="0" err="1" smtClean="0">
                <a:solidFill>
                  <a:srgbClr val="5E95BA"/>
                </a:solidFill>
              </a:rPr>
              <a:t>k</a:t>
            </a:r>
            <a:r>
              <a:rPr lang="fr-FR" dirty="0" err="1" smtClean="0">
                <a:solidFill>
                  <a:srgbClr val="F8A6D7"/>
                </a:solidFill>
              </a:rPr>
              <a:t>k</a:t>
            </a:r>
            <a:r>
              <a:rPr lang="fr-FR" dirty="0" err="1" smtClean="0">
                <a:solidFill>
                  <a:srgbClr val="24BE24"/>
                </a:solidFill>
              </a:rPr>
              <a:t>ür</a:t>
            </a:r>
            <a:r>
              <a:rPr lang="fr-FR" dirty="0" err="1" smtClean="0">
                <a:solidFill>
                  <a:srgbClr val="9CB737"/>
                </a:solidFill>
              </a:rPr>
              <a:t>l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fr-FR" dirty="0" err="1" smtClean="0">
                <a:solidFill>
                  <a:srgbClr val="82DA99"/>
                </a:solidFill>
              </a:rPr>
              <a:t>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C00000"/>
                </a:solidFill>
              </a:rPr>
              <a:t>G</a:t>
            </a:r>
            <a:r>
              <a:rPr lang="fr-FR" dirty="0" smtClean="0">
                <a:solidFill>
                  <a:srgbClr val="DE3EA5"/>
                </a:solidFill>
              </a:rPr>
              <a:t>r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fr-FR" dirty="0" smtClean="0">
                <a:solidFill>
                  <a:srgbClr val="7030A0"/>
                </a:solidFill>
              </a:rPr>
              <a:t>a</a:t>
            </a:r>
            <a:r>
              <a:rPr lang="fr-FR" dirty="0" smtClean="0">
                <a:solidFill>
                  <a:srgbClr val="82DA99"/>
                </a:solidFill>
              </a:rPr>
              <a:t>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782C2E"/>
                </a:solidFill>
              </a:rPr>
              <a:t>Pour votre attention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32240" y="5352320"/>
            <a:ext cx="230425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Fait par </a:t>
            </a:r>
          </a:p>
          <a:p>
            <a:r>
              <a:rPr lang="fr-FR" dirty="0" smtClean="0"/>
              <a:t>Audrey,</a:t>
            </a:r>
          </a:p>
          <a:p>
            <a:r>
              <a:rPr lang="fr-FR" dirty="0" err="1" smtClean="0"/>
              <a:t>Canem</a:t>
            </a:r>
            <a:r>
              <a:rPr lang="fr-FR" dirty="0" smtClean="0"/>
              <a:t>,</a:t>
            </a:r>
          </a:p>
          <a:p>
            <a:r>
              <a:rPr lang="fr-FR" dirty="0" smtClean="0"/>
              <a:t>Clément, </a:t>
            </a:r>
          </a:p>
          <a:p>
            <a:r>
              <a:rPr lang="fr-FR" dirty="0" smtClean="0"/>
              <a:t>Lara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05602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109012" cy="96470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Energies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marines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4"/>
                </a:solidFill>
              </a:rPr>
              <a:t>renouvelables</a:t>
            </a:r>
            <a:endParaRPr lang="fr-FR" dirty="0">
              <a:solidFill>
                <a:schemeClr val="accent4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547664" y="1383981"/>
            <a:ext cx="3816424" cy="2585079"/>
            <a:chOff x="1547664" y="1383981"/>
            <a:chExt cx="3816424" cy="258507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132856"/>
              <a:ext cx="2448272" cy="1836204"/>
            </a:xfrm>
            <a:prstGeom prst="rect">
              <a:avLst/>
            </a:prstGeom>
          </p:spPr>
        </p:pic>
        <p:sp>
          <p:nvSpPr>
            <p:cNvPr id="7" name="Rectangle à coins arrondis 6"/>
            <p:cNvSpPr/>
            <p:nvPr/>
          </p:nvSpPr>
          <p:spPr>
            <a:xfrm>
              <a:off x="3538736" y="1383981"/>
              <a:ext cx="1825352" cy="1359798"/>
            </a:xfrm>
            <a:prstGeom prst="wedgeRoundRectCallout">
              <a:avLst>
                <a:gd name="adj1" fmla="val -49387"/>
                <a:gd name="adj2" fmla="val 63172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Hi, </a:t>
              </a:r>
              <a:r>
                <a:rPr lang="fr-FR" dirty="0" err="1" smtClean="0">
                  <a:solidFill>
                    <a:schemeClr val="tx1"/>
                  </a:solidFill>
                </a:rPr>
                <a:t>i’m</a:t>
              </a:r>
              <a:r>
                <a:rPr lang="fr-FR" dirty="0" smtClean="0">
                  <a:solidFill>
                    <a:schemeClr val="tx1"/>
                  </a:solidFill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</a:rPr>
                <a:t>Windy</a:t>
              </a:r>
              <a:r>
                <a:rPr lang="fr-FR" dirty="0" smtClean="0">
                  <a:solidFill>
                    <a:schemeClr val="tx1"/>
                  </a:solidFill>
                </a:rPr>
                <a:t>, I </a:t>
              </a:r>
              <a:r>
                <a:rPr lang="fr-FR" dirty="0" err="1" smtClean="0">
                  <a:solidFill>
                    <a:schemeClr val="tx1"/>
                  </a:solidFill>
                </a:rPr>
                <a:t>represente</a:t>
              </a:r>
              <a:r>
                <a:rPr lang="fr-FR" dirty="0" smtClean="0">
                  <a:solidFill>
                    <a:schemeClr val="tx1"/>
                  </a:solidFill>
                </a:rPr>
                <a:t> the </a:t>
              </a:r>
              <a:r>
                <a:rPr lang="fr-FR" dirty="0" err="1" smtClean="0">
                  <a:solidFill>
                    <a:schemeClr val="tx1"/>
                  </a:solidFill>
                </a:rPr>
                <a:t>wind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52120" y="2132856"/>
            <a:ext cx="2997960" cy="2520280"/>
            <a:chOff x="5652120" y="2132856"/>
            <a:chExt cx="2997960" cy="252028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58154" y="1826822"/>
              <a:ext cx="1836204" cy="2448272"/>
            </a:xfrm>
            <a:prstGeom prst="rect">
              <a:avLst/>
            </a:prstGeom>
          </p:spPr>
        </p:pic>
        <p:sp>
          <p:nvSpPr>
            <p:cNvPr id="8" name="Rectangle à coins arrondis 7"/>
            <p:cNvSpPr/>
            <p:nvPr/>
          </p:nvSpPr>
          <p:spPr>
            <a:xfrm>
              <a:off x="7231624" y="3710242"/>
              <a:ext cx="1418456" cy="942894"/>
            </a:xfrm>
            <a:prstGeom prst="wedgeRoundRectCallout">
              <a:avLst>
                <a:gd name="adj1" fmla="val -29858"/>
                <a:gd name="adj2" fmla="val -80233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Holà! Yo soy waves</a:t>
              </a:r>
              <a:endParaRPr lang="en-US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411760" y="4181689"/>
            <a:ext cx="3416608" cy="2664204"/>
            <a:chOff x="2370492" y="4149080"/>
            <a:chExt cx="3416608" cy="266420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948" y="4149080"/>
              <a:ext cx="1998152" cy="2664204"/>
            </a:xfrm>
            <a:prstGeom prst="rect">
              <a:avLst/>
            </a:prstGeom>
          </p:spPr>
        </p:pic>
        <p:sp>
          <p:nvSpPr>
            <p:cNvPr id="9" name="Rectangle à coins arrondis 8"/>
            <p:cNvSpPr/>
            <p:nvPr/>
          </p:nvSpPr>
          <p:spPr>
            <a:xfrm>
              <a:off x="2370492" y="4417520"/>
              <a:ext cx="1418456" cy="1063662"/>
            </a:xfrm>
            <a:prstGeom prst="wedgeRoundRectCallout">
              <a:avLst>
                <a:gd name="adj1" fmla="val 77153"/>
                <a:gd name="adj2" fmla="val -16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Bonjour je suis monsieur Tidal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6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" y="692696"/>
            <a:ext cx="2213022" cy="2950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32048"/>
            <a:ext cx="5050904" cy="998984"/>
          </a:xfrm>
        </p:spPr>
        <p:txBody>
          <a:bodyPr/>
          <a:lstStyle/>
          <a:p>
            <a:r>
              <a:rPr lang="fr-FR" dirty="0" smtClean="0"/>
              <a:t>Energie éolienne 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808" y="2924944"/>
            <a:ext cx="1440160" cy="1152128"/>
          </a:xfrm>
          <a:prstGeom prst="wedgeRoundRectCallout">
            <a:avLst>
              <a:gd name="adj1" fmla="val -1785"/>
              <a:gd name="adj2" fmla="val -9702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vis et travaille dans l’eau.</a:t>
            </a:r>
            <a:endParaRPr lang="en-US" dirty="0"/>
          </a:p>
        </p:txBody>
      </p:sp>
      <p:sp>
        <p:nvSpPr>
          <p:cNvPr id="6" name="Pensées 5"/>
          <p:cNvSpPr/>
          <p:nvPr/>
        </p:nvSpPr>
        <p:spPr>
          <a:xfrm>
            <a:off x="2385496" y="1035640"/>
            <a:ext cx="2160240" cy="1008112"/>
          </a:xfrm>
          <a:prstGeom prst="cloudCallout">
            <a:avLst>
              <a:gd name="adj1" fmla="val -97956"/>
              <a:gd name="adj2" fmla="val 431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Qu’est ce que c’est?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99284" y="200053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C'est l'énergie contenue dans les marées qui crée des courants d'eau. </a:t>
            </a:r>
            <a:br>
              <a:rPr lang="fr-FR" sz="1600" dirty="0" smtClean="0"/>
            </a:br>
            <a:r>
              <a:rPr lang="fr-FR" sz="1600" dirty="0"/>
              <a:t>Ces mouvements sont dus aux actions combinées de la lune et du soleil sur la terre. Les </a:t>
            </a:r>
            <a:r>
              <a:rPr lang="fr-FR" sz="1600" dirty="0" smtClean="0"/>
              <a:t>éoliennes </a:t>
            </a:r>
            <a:r>
              <a:rPr lang="fr-FR" sz="1600" dirty="0"/>
              <a:t>sont placées dans ces courants afin d'extraire une partie de l'énergie pour produire de l'électricité.</a:t>
            </a:r>
          </a:p>
          <a:p>
            <a:endParaRPr lang="fr-FR" sz="16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18744"/>
            <a:ext cx="2736304" cy="208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51" y="4526313"/>
            <a:ext cx="2705970" cy="2088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0413" y="4243636"/>
            <a:ext cx="2079838" cy="266429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98485" y="3846239"/>
            <a:ext cx="520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Les différents types d’énergie </a:t>
            </a:r>
            <a:r>
              <a:rPr lang="fr-FR" sz="2400" dirty="0">
                <a:solidFill>
                  <a:srgbClr val="FFC000"/>
                </a:solidFill>
              </a:rPr>
              <a:t>é</a:t>
            </a:r>
            <a:r>
              <a:rPr lang="fr-FR" sz="2400" dirty="0" smtClean="0">
                <a:solidFill>
                  <a:srgbClr val="FFC000"/>
                </a:solidFill>
              </a:rPr>
              <a:t>olienne</a:t>
            </a:r>
            <a:endParaRPr lang="fr-F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mouvement de l’océan</a:t>
            </a:r>
            <a:endParaRPr lang="fr-FR" dirty="0"/>
          </a:p>
        </p:txBody>
      </p:sp>
      <p:pic>
        <p:nvPicPr>
          <p:cNvPr id="4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4" y="1671948"/>
            <a:ext cx="3960440" cy="2520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671948"/>
            <a:ext cx="3923929" cy="254914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067944" y="2653934"/>
            <a:ext cx="1008112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1520" y="450912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la marée basse, on peut voir la route, au milieu de l’eau.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80112" y="450912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la marée haute, on ne voit plus du tout la route, elle à été recouverte par l’eau.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6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88973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avantages de l’</a:t>
            </a:r>
            <a:r>
              <a:rPr lang="fr-FR" dirty="0"/>
              <a:t>é</a:t>
            </a:r>
            <a:r>
              <a:rPr lang="fr-FR" dirty="0" smtClean="0"/>
              <a:t>nergie éolienne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088232" cy="2784309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4077072"/>
            <a:ext cx="8229600" cy="43891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Des courants de marée </a:t>
            </a:r>
            <a:r>
              <a:rPr lang="fr-FR" dirty="0" smtClean="0"/>
              <a:t> </a:t>
            </a:r>
            <a:r>
              <a:rPr lang="fr-FR" dirty="0"/>
              <a:t>peuvent être prévus très longtemps à </a:t>
            </a:r>
            <a:r>
              <a:rPr lang="fr-FR" dirty="0" smtClean="0"/>
              <a:t>l'avance.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La pollution est réduite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Taille </a:t>
            </a:r>
            <a:r>
              <a:rPr lang="fr-FR" dirty="0"/>
              <a:t>réduite par rapport à une éolienne équivalente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6" name="Pensées 5"/>
          <p:cNvSpPr/>
          <p:nvPr/>
        </p:nvSpPr>
        <p:spPr>
          <a:xfrm>
            <a:off x="3585592" y="764704"/>
            <a:ext cx="2138536" cy="1253880"/>
          </a:xfrm>
          <a:prstGeom prst="cloudCallout">
            <a:avLst>
              <a:gd name="adj1" fmla="val -129007"/>
              <a:gd name="adj2" fmla="val -185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Voici mes avantages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71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Energie éolienne en mer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586428" y="1173936"/>
            <a:ext cx="7567355" cy="4697763"/>
            <a:chOff x="586428" y="1173936"/>
            <a:chExt cx="7567355" cy="4697763"/>
          </a:xfrm>
        </p:grpSpPr>
        <p:pic>
          <p:nvPicPr>
            <p:cNvPr id="4" name="Espace réservé du contenu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28" y="1360624"/>
              <a:ext cx="3312368" cy="2484276"/>
            </a:xfrm>
            <a:prstGeom prst="rect">
              <a:avLst/>
            </a:prstGeom>
          </p:spPr>
        </p:pic>
        <p:sp>
          <p:nvSpPr>
            <p:cNvPr id="6" name="Rectangle à coins arrondis 5"/>
            <p:cNvSpPr/>
            <p:nvPr/>
          </p:nvSpPr>
          <p:spPr>
            <a:xfrm>
              <a:off x="996840" y="3860968"/>
              <a:ext cx="1872208" cy="1170472"/>
            </a:xfrm>
            <a:prstGeom prst="wedgeRoundRectCallout">
              <a:avLst>
                <a:gd name="adj1" fmla="val 11374"/>
                <a:gd name="adj2" fmla="val -111244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Je vis dans le ciel et mon travail est de produire du vent pour faire tourner les éoliennes.</a:t>
              </a:r>
              <a:endParaRPr lang="en-US" sz="1400" dirty="0"/>
            </a:p>
          </p:txBody>
        </p:sp>
        <p:sp>
          <p:nvSpPr>
            <p:cNvPr id="7" name="Pensées 6"/>
            <p:cNvSpPr/>
            <p:nvPr/>
          </p:nvSpPr>
          <p:spPr>
            <a:xfrm>
              <a:off x="4211960" y="1173936"/>
              <a:ext cx="2160240" cy="972688"/>
            </a:xfrm>
            <a:prstGeom prst="cloudCallout">
              <a:avLst>
                <a:gd name="adj1" fmla="val -66548"/>
                <a:gd name="adj2" fmla="val 77541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Qu’est ce que c’est?</a:t>
              </a:r>
              <a:endParaRPr lang="en-US" dirty="0"/>
            </a:p>
          </p:txBody>
        </p:sp>
        <p:sp>
          <p:nvSpPr>
            <p:cNvPr id="8" name="Flèche droite 7"/>
            <p:cNvSpPr/>
            <p:nvPr/>
          </p:nvSpPr>
          <p:spPr>
            <a:xfrm rot="1406804">
              <a:off x="4326828" y="285482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507902" y="2343858"/>
              <a:ext cx="2645881" cy="3527841"/>
              <a:chOff x="5796136" y="2394657"/>
              <a:chExt cx="2645881" cy="3527841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2394657"/>
                <a:ext cx="2645881" cy="3527841"/>
              </a:xfrm>
              <a:prstGeom prst="rect">
                <a:avLst/>
              </a:prstGeom>
            </p:spPr>
          </p:pic>
          <p:cxnSp>
            <p:nvCxnSpPr>
              <p:cNvPr id="10" name="Connecteur droit avec flèche 9"/>
              <p:cNvCxnSpPr/>
              <p:nvPr/>
            </p:nvCxnSpPr>
            <p:spPr>
              <a:xfrm>
                <a:off x="7532712" y="3335202"/>
                <a:ext cx="288032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6074832" y="3335202"/>
                <a:ext cx="292600" cy="3240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H="1">
                <a:off x="7452116" y="5134704"/>
                <a:ext cx="368628" cy="982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H="1" flipV="1">
                <a:off x="6308576" y="5216928"/>
                <a:ext cx="216024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ZoneTexte 13"/>
          <p:cNvSpPr txBox="1"/>
          <p:nvPr/>
        </p:nvSpPr>
        <p:spPr>
          <a:xfrm>
            <a:off x="773030" y="4869440"/>
            <a:ext cx="2939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C'est un ensemble de dispositifs qui convertissent la force des vents en énergie </a:t>
            </a:r>
            <a:r>
              <a:rPr lang="fr-FR" dirty="0" smtClean="0"/>
              <a:t>mécanique, </a:t>
            </a:r>
            <a:r>
              <a:rPr lang="fr-FR" dirty="0"/>
              <a:t>qui est </a:t>
            </a:r>
            <a:r>
              <a:rPr lang="fr-FR" dirty="0" smtClean="0"/>
              <a:t>ensuite transformée </a:t>
            </a:r>
            <a:r>
              <a:rPr lang="fr-FR" dirty="0"/>
              <a:t>en énergie électrique.</a:t>
            </a:r>
          </a:p>
        </p:txBody>
      </p:sp>
    </p:spTree>
    <p:extLst>
      <p:ext uri="{BB962C8B-B14F-4D97-AF65-F5344CB8AC3E}">
        <p14:creationId xmlns:p14="http://schemas.microsoft.com/office/powerpoint/2010/main" val="20920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8229600" cy="1010376"/>
          </a:xfrm>
        </p:spPr>
        <p:txBody>
          <a:bodyPr/>
          <a:lstStyle/>
          <a:p>
            <a:r>
              <a:rPr lang="fr-FR" dirty="0" smtClean="0"/>
              <a:t>Avantages de l’</a:t>
            </a:r>
            <a:r>
              <a:rPr lang="fr-FR" dirty="0"/>
              <a:t>é</a:t>
            </a:r>
            <a:r>
              <a:rPr lang="fr-FR" dirty="0" smtClean="0"/>
              <a:t>nergie du vent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fr-FR" sz="1800" dirty="0" smtClean="0"/>
              <a:t>Le vent est gratuit.</a:t>
            </a:r>
          </a:p>
          <a:p>
            <a:r>
              <a:rPr lang="fr-FR" sz="1800" dirty="0"/>
              <a:t>L'énergie éolienne est favorable à l'environnement car aucun combustible fossile n'est brûlé pour produire de l'électricité à partir de l'énergie </a:t>
            </a:r>
            <a:r>
              <a:rPr lang="fr-FR" sz="1800" dirty="0" smtClean="0"/>
              <a:t>éolienne.</a:t>
            </a:r>
          </a:p>
          <a:p>
            <a:r>
              <a:rPr lang="fr-FR" sz="1800" dirty="0"/>
              <a:t>Les éoliennes occupent moins d'espace que la centrale </a:t>
            </a:r>
            <a:r>
              <a:rPr lang="fr-FR" sz="1800" dirty="0" smtClean="0"/>
              <a:t>moyenne.</a:t>
            </a:r>
          </a:p>
          <a:p>
            <a:r>
              <a:rPr lang="fr-FR" sz="1800" dirty="0"/>
              <a:t>Les nouvelles technologies rendent l'extraction de l'énergie éolienne beaucoup plus efficace</a:t>
            </a:r>
            <a:r>
              <a:rPr lang="fr-FR" sz="1800" dirty="0" smtClean="0"/>
              <a:t>.</a:t>
            </a:r>
          </a:p>
          <a:p>
            <a:r>
              <a:rPr lang="fr-FR" sz="1800" dirty="0"/>
              <a:t>Les éoliennes sont une excellente ressource pour générer de l'énergie dans des endroits éloignés, comme les communautés de montagne et la campagne éloignée</a:t>
            </a:r>
            <a:r>
              <a:rPr lang="fr-FR" sz="1800" dirty="0" smtClean="0"/>
              <a:t>.</a:t>
            </a:r>
          </a:p>
          <a:p>
            <a:r>
              <a:rPr lang="fr-FR" sz="1800" dirty="0"/>
              <a:t>Lorsqu'elle est combinée à </a:t>
            </a:r>
            <a:r>
              <a:rPr lang="fr-FR" sz="1800" dirty="0" smtClean="0"/>
              <a:t>l‘énergie </a:t>
            </a:r>
            <a:r>
              <a:rPr lang="fr-FR" sz="1800" dirty="0"/>
              <a:t>solaire, cette source d'énergie est grande pour les pays développés et en développement </a:t>
            </a:r>
            <a:r>
              <a:rPr lang="fr-FR" sz="1800" dirty="0" smtClean="0"/>
              <a:t>et permet de les approvisionner  </a:t>
            </a:r>
            <a:r>
              <a:rPr lang="fr-FR" sz="1800" dirty="0"/>
              <a:t>en </a:t>
            </a:r>
            <a:r>
              <a:rPr lang="fr-FR" sz="1800" dirty="0" smtClean="0"/>
              <a:t>électricité de façon régulière.</a:t>
            </a:r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2688299" cy="2016224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028992" y="620688"/>
            <a:ext cx="1471000" cy="936104"/>
          </a:xfrm>
          <a:prstGeom prst="wedgeRoundRectCallout">
            <a:avLst>
              <a:gd name="adj1" fmla="val -87148"/>
              <a:gd name="adj2" fmla="val 4218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Voici mes avantages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5192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L’énergie des vagues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293096"/>
            <a:ext cx="3861208" cy="23042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puissance des vagues se réfère à l'œuvre utile créée à partir des vagues. Les vagues sont </a:t>
            </a:r>
            <a:r>
              <a:rPr lang="fr-FR" dirty="0" smtClean="0"/>
              <a:t>créées </a:t>
            </a:r>
            <a:r>
              <a:rPr lang="fr-FR" dirty="0"/>
              <a:t>par le vent </a:t>
            </a:r>
            <a:r>
              <a:rPr lang="fr-FR" dirty="0" smtClean="0"/>
              <a:t>et se propagent </a:t>
            </a:r>
            <a:r>
              <a:rPr lang="fr-FR" dirty="0"/>
              <a:t>dans </a:t>
            </a:r>
            <a:r>
              <a:rPr lang="fr-FR" dirty="0" smtClean="0"/>
              <a:t>l'océan.</a:t>
            </a:r>
            <a:endParaRPr lang="fr-FR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422" y="940954"/>
            <a:ext cx="2189458" cy="29192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681" y="2499743"/>
            <a:ext cx="1728192" cy="21465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708920"/>
            <a:ext cx="2051720" cy="17281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99" y="4725144"/>
            <a:ext cx="2146549" cy="18356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71" y="4741168"/>
            <a:ext cx="2051720" cy="1819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711674" y="2215927"/>
            <a:ext cx="478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Les différents types de </a:t>
            </a:r>
            <a:r>
              <a:rPr lang="fr-FR" dirty="0" smtClean="0">
                <a:solidFill>
                  <a:srgbClr val="FFC000"/>
                </a:solidFill>
              </a:rPr>
              <a:t>production d'énergie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182009" y="1340767"/>
            <a:ext cx="1512168" cy="1244492"/>
          </a:xfrm>
          <a:prstGeom prst="wedgeRoundRectCallout">
            <a:avLst>
              <a:gd name="adj1" fmla="val -74349"/>
              <a:gd name="adj2" fmla="val 249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Avec mon pouvoir, je produis de l’énergie</a:t>
            </a:r>
            <a:endParaRPr lang="en-US" dirty="0"/>
          </a:p>
        </p:txBody>
      </p:sp>
      <p:sp>
        <p:nvSpPr>
          <p:cNvPr id="12" name="Pensées 11"/>
          <p:cNvSpPr/>
          <p:nvPr/>
        </p:nvSpPr>
        <p:spPr>
          <a:xfrm>
            <a:off x="2627784" y="3212976"/>
            <a:ext cx="1885900" cy="1080120"/>
          </a:xfrm>
          <a:prstGeom prst="cloudCallout">
            <a:avLst>
              <a:gd name="adj1" fmla="val -50139"/>
              <a:gd name="adj2" fmla="val -1101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Qu’est ce que c’est?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Avantages de l’énergie des vagues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3861048"/>
            <a:ext cx="7776864" cy="299695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L’énergie des vague est favorable pour l’environnement et elle est renouvelable.</a:t>
            </a:r>
          </a:p>
          <a:p>
            <a:r>
              <a:rPr lang="fr-FR" sz="2000" dirty="0"/>
              <a:t>L'énergie des vagues est constante (jamais épuisée</a:t>
            </a:r>
            <a:r>
              <a:rPr lang="fr-FR" sz="2000" dirty="0" smtClean="0"/>
              <a:t>).</a:t>
            </a:r>
            <a:endParaRPr lang="fr-FR" sz="2000" dirty="0"/>
          </a:p>
          <a:p>
            <a:r>
              <a:rPr lang="fr-FR" sz="2000" dirty="0" smtClean="0"/>
              <a:t>L’énergie des vagues ne cause pas de dégâts à la Terre.</a:t>
            </a:r>
          </a:p>
          <a:p>
            <a:r>
              <a:rPr lang="fr-FR" sz="2000" dirty="0" smtClean="0"/>
              <a:t>C‘est sécurisé, propre, et c’est une des meilleures méthodes pour extraire l’énergie de l’océan.</a:t>
            </a:r>
          </a:p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 </a:t>
            </a: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660" y="-63388"/>
            <a:ext cx="2376264" cy="316835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030440" y="764704"/>
            <a:ext cx="1584176" cy="1080120"/>
          </a:xfrm>
          <a:prstGeom prst="wedgeRoundRectCallout">
            <a:avLst>
              <a:gd name="adj1" fmla="val -102947"/>
              <a:gd name="adj2" fmla="val 694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Bonjour! Je produis la </a:t>
            </a:r>
            <a:r>
              <a:rPr lang="fr-FR" dirty="0" smtClean="0"/>
              <a:t>meilleure </a:t>
            </a:r>
            <a:r>
              <a:rPr lang="fr-FR" dirty="0" smtClean="0"/>
              <a:t>énergie.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1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473</Words>
  <Application>Microsoft Office PowerPoint</Application>
  <PresentationFormat>Affichage à l'écran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Débit</vt:lpstr>
      <vt:lpstr>Présentation PowerPoint</vt:lpstr>
      <vt:lpstr>Energies marines renouvelables</vt:lpstr>
      <vt:lpstr>Energie éolienne </vt:lpstr>
      <vt:lpstr>Le mouvement de l’océan</vt:lpstr>
      <vt:lpstr>Les avantages de l’énergie éolienne</vt:lpstr>
      <vt:lpstr>Energie éolienne en mer</vt:lpstr>
      <vt:lpstr>Avantages de l’énergie du vent</vt:lpstr>
      <vt:lpstr>L’énergie des vagues</vt:lpstr>
      <vt:lpstr>Avantages de l’énergie des vagues</vt:lpstr>
      <vt:lpstr>Présentation PowerPoint</vt:lpstr>
      <vt:lpstr>Avantages et Inconvénients  </vt:lpstr>
      <vt:lpstr>Thank you Merci Danke Teṣekkürler Gracias Pour votre attention  </vt:lpstr>
    </vt:vector>
  </TitlesOfParts>
  <Company>SAINT GABRIEL - SAINT MICHEL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Lamarche Eliot</dc:creator>
  <cp:lastModifiedBy>Babonneau Christophe</cp:lastModifiedBy>
  <cp:revision>12</cp:revision>
  <dcterms:created xsi:type="dcterms:W3CDTF">2016-11-28T11:10:30Z</dcterms:created>
  <dcterms:modified xsi:type="dcterms:W3CDTF">2017-09-20T06:21:55Z</dcterms:modified>
</cp:coreProperties>
</file>