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0E9A"/>
    <a:srgbClr val="B32B1D"/>
    <a:srgbClr val="000000"/>
    <a:srgbClr val="760C0C"/>
    <a:srgbClr val="9A2C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4132" autoAdjust="0"/>
    <p:restoredTop sz="94660"/>
  </p:normalViewPr>
  <p:slideViewPr>
    <p:cSldViewPr>
      <p:cViewPr varScale="1">
        <p:scale>
          <a:sx n="112" d="100"/>
          <a:sy n="112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14/12/2016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249"/>
          <a:stretch/>
        </p:blipFill>
        <p:spPr>
          <a:xfrm>
            <a:off x="-10586" y="-315416"/>
            <a:ext cx="9787825" cy="71734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11018" y="11663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u="sng" dirty="0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Rüzgar </a:t>
            </a:r>
            <a:r>
              <a:rPr lang="tr-TR" sz="3600" u="sng" dirty="0" err="1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ewnerjisi</a:t>
            </a:r>
            <a:r>
              <a:rPr lang="tr-TR" sz="3600" u="sng" dirty="0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 </a:t>
            </a:r>
            <a:endParaRPr lang="fr-FR" sz="3600" u="sng" dirty="0">
              <a:solidFill>
                <a:schemeClr val="accent3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Bild 2" descr="german flag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51775"/>
            <a:ext cx="742276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Bild 3" descr="franche flag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3537" y="384613"/>
            <a:ext cx="824194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Bild 4" descr="spain flagge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950" y="351775"/>
            <a:ext cx="674278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Bild 5" descr="turkei flagge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384613"/>
            <a:ext cx="748690" cy="563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7243537" y="6165304"/>
            <a:ext cx="197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  <a:latin typeface="Lucida Handwriting" panose="03010101010101010101" pitchFamily="66" charset="0"/>
              </a:rPr>
              <a:t>ERASMUS +</a:t>
            </a:r>
            <a:endParaRPr lang="fr-FR" sz="2000" dirty="0">
              <a:solidFill>
                <a:srgbClr val="FFFFFF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83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205050" y="248693"/>
            <a:ext cx="3447289" cy="2232256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410788" y="3901626"/>
            <a:ext cx="2359536" cy="2119662"/>
            <a:chOff x="410788" y="3901626"/>
            <a:chExt cx="2359536" cy="2119662"/>
          </a:xfrm>
        </p:grpSpPr>
        <p:sp>
          <p:nvSpPr>
            <p:cNvPr id="9" name="Flèche droite 8"/>
            <p:cNvSpPr/>
            <p:nvPr/>
          </p:nvSpPr>
          <p:spPr>
            <a:xfrm rot="18498235">
              <a:off x="1318303" y="4228576"/>
              <a:ext cx="1558409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0788" y="4941168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ekonomik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267090" y="426151"/>
            <a:ext cx="2359536" cy="2291448"/>
            <a:chOff x="4267090" y="426151"/>
            <a:chExt cx="2359536" cy="2291448"/>
          </a:xfrm>
        </p:grpSpPr>
        <p:sp>
          <p:nvSpPr>
            <p:cNvPr id="11" name="Flèche droite 10"/>
            <p:cNvSpPr/>
            <p:nvPr/>
          </p:nvSpPr>
          <p:spPr>
            <a:xfrm rot="6679123">
              <a:off x="4191790" y="1339428"/>
              <a:ext cx="1851833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67090" y="426151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Kirlilik yok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173694" y="3073404"/>
            <a:ext cx="2840568" cy="1080120"/>
            <a:chOff x="6173694" y="3073404"/>
            <a:chExt cx="2840568" cy="1080120"/>
          </a:xfrm>
        </p:grpSpPr>
        <p:sp>
          <p:nvSpPr>
            <p:cNvPr id="13" name="Flèche droite 12"/>
            <p:cNvSpPr/>
            <p:nvPr/>
          </p:nvSpPr>
          <p:spPr>
            <a:xfrm rot="10971605">
              <a:off x="6173694" y="3246487"/>
              <a:ext cx="1273308" cy="733954"/>
            </a:xfrm>
            <a:prstGeom prst="rightArrow">
              <a:avLst>
                <a:gd name="adj1" fmla="val 50000"/>
                <a:gd name="adj2" fmla="val 4453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54726" y="3073404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Kolay üretim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368660" y="4436556"/>
            <a:ext cx="2359536" cy="1827994"/>
            <a:chOff x="4368660" y="4436556"/>
            <a:chExt cx="2359536" cy="1827994"/>
          </a:xfrm>
        </p:grpSpPr>
        <p:sp>
          <p:nvSpPr>
            <p:cNvPr id="15" name="Flèche droite 14"/>
            <p:cNvSpPr/>
            <p:nvPr/>
          </p:nvSpPr>
          <p:spPr>
            <a:xfrm rot="14485412">
              <a:off x="4477320" y="4624686"/>
              <a:ext cx="1280770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68660" y="5184430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Basit yerleşim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3" name="Bulle ronde 2"/>
          <p:cNvSpPr/>
          <p:nvPr/>
        </p:nvSpPr>
        <p:spPr>
          <a:xfrm>
            <a:off x="2489045" y="2719341"/>
            <a:ext cx="3556090" cy="1788245"/>
          </a:xfrm>
          <a:prstGeom prst="wedgeEllipseCallout">
            <a:avLst>
              <a:gd name="adj1" fmla="val -51253"/>
              <a:gd name="adj2" fmla="val -8595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b="1" u="sng" dirty="0" smtClean="0">
                <a:solidFill>
                  <a:srgbClr val="00B050"/>
                </a:solidFill>
                <a:latin typeface="Lucida Handwriting" panose="03010101010101010101" pitchFamily="66" charset="0"/>
              </a:rPr>
              <a:t>avantajlar</a:t>
            </a:r>
            <a:endParaRPr lang="fr-FR" sz="2600" b="1" u="sng" dirty="0"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7" t="2520" r="35065" b="1241"/>
          <a:stretch/>
        </p:blipFill>
        <p:spPr>
          <a:xfrm>
            <a:off x="6746547" y="454842"/>
            <a:ext cx="2267715" cy="21028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63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 flipH="1">
            <a:off x="5322462" y="332656"/>
            <a:ext cx="3447289" cy="2232256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2699792" y="2552569"/>
            <a:ext cx="4248472" cy="2376271"/>
          </a:xfrm>
          <a:prstGeom prst="wedgeEllipseCallout">
            <a:avLst>
              <a:gd name="adj1" fmla="val 37553"/>
              <a:gd name="adj2" fmla="val -6094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b="1" u="sng" dirty="0" smtClean="0">
                <a:solidFill>
                  <a:srgbClr val="B32B1D"/>
                </a:solidFill>
                <a:latin typeface="Lucida Handwriting" panose="03010101010101010101" pitchFamily="66" charset="0"/>
              </a:rPr>
              <a:t>dezavantajlar</a:t>
            </a:r>
            <a:endParaRPr lang="fr-FR" sz="2600" b="1" u="sng" dirty="0">
              <a:solidFill>
                <a:srgbClr val="B32B1D"/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274334" y="342634"/>
            <a:ext cx="2160240" cy="1845032"/>
            <a:chOff x="2267744" y="342634"/>
            <a:chExt cx="2160240" cy="1845032"/>
          </a:xfrm>
        </p:grpSpPr>
        <p:sp>
          <p:nvSpPr>
            <p:cNvPr id="5" name="Flèche droite 4"/>
            <p:cNvSpPr/>
            <p:nvPr/>
          </p:nvSpPr>
          <p:spPr>
            <a:xfrm rot="3761472">
              <a:off x="2892949" y="1150487"/>
              <a:ext cx="1224136" cy="850221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67744" y="342634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gürültülü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05190" y="4419605"/>
            <a:ext cx="2231978" cy="1614822"/>
            <a:chOff x="605190" y="4419605"/>
            <a:chExt cx="2231978" cy="1614822"/>
          </a:xfrm>
        </p:grpSpPr>
        <p:sp>
          <p:nvSpPr>
            <p:cNvPr id="6" name="Flèche droite 5"/>
            <p:cNvSpPr/>
            <p:nvPr/>
          </p:nvSpPr>
          <p:spPr>
            <a:xfrm rot="18746155">
              <a:off x="1799990" y="4606562"/>
              <a:ext cx="1224136" cy="850221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5190" y="5170331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Kötü gözüküyor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14094" y="2180203"/>
            <a:ext cx="2772629" cy="887729"/>
            <a:chOff x="114094" y="2180203"/>
            <a:chExt cx="2772629" cy="887729"/>
          </a:xfrm>
        </p:grpSpPr>
        <p:sp>
          <p:nvSpPr>
            <p:cNvPr id="8" name="Flèche droite 7"/>
            <p:cNvSpPr/>
            <p:nvPr/>
          </p:nvSpPr>
          <p:spPr>
            <a:xfrm rot="1823902">
              <a:off x="1937392" y="2372593"/>
              <a:ext cx="949331" cy="695339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094" y="2180203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Kuşlar için kötü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23" t="6795" r="32720" b="3294"/>
          <a:stretch/>
        </p:blipFill>
        <p:spPr>
          <a:xfrm>
            <a:off x="6585013" y="4509120"/>
            <a:ext cx="2228219" cy="21199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3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249"/>
          <a:stretch/>
        </p:blipFill>
        <p:spPr>
          <a:xfrm>
            <a:off x="-10586" y="-315416"/>
            <a:ext cx="9787825" cy="7173416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88433" y="413203"/>
            <a:ext cx="9312789" cy="2587169"/>
            <a:chOff x="323528" y="404656"/>
            <a:chExt cx="9312789" cy="2587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19" t="25516" r="2118" b="41934"/>
            <a:stretch/>
          </p:blipFill>
          <p:spPr>
            <a:xfrm>
              <a:off x="323528" y="404656"/>
              <a:ext cx="3447289" cy="2232256"/>
            </a:xfrm>
            <a:prstGeom prst="rect">
              <a:avLst/>
            </a:prstGeom>
          </p:spPr>
        </p:pic>
        <p:sp>
          <p:nvSpPr>
            <p:cNvPr id="3" name="Bulle ronde 2"/>
            <p:cNvSpPr/>
            <p:nvPr/>
          </p:nvSpPr>
          <p:spPr>
            <a:xfrm>
              <a:off x="4707095" y="562933"/>
              <a:ext cx="4929222" cy="2428892"/>
            </a:xfrm>
            <a:prstGeom prst="wedgeEllipseCallout">
              <a:avLst>
                <a:gd name="adj1" fmla="val -114922"/>
                <a:gd name="adj2" fmla="val 40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dirty="0" smtClean="0">
                  <a:latin typeface="Lucida Handwriting" panose="03010101010101010101" pitchFamily="66" charset="0"/>
                </a:rPr>
                <a:t>TEŞEKKÜRLER ! ! !</a:t>
              </a:r>
              <a:endParaRPr lang="fr-FR" sz="3200" dirty="0"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9604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8520" y="-218765"/>
            <a:ext cx="9252520" cy="7245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355" y="2525600"/>
            <a:ext cx="7272164" cy="141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 2" descr="german flag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968" y="356724"/>
            <a:ext cx="2859433" cy="21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3" descr="franche flag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781" y="356723"/>
            <a:ext cx="3175000" cy="21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spain flagg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968" y="4061622"/>
            <a:ext cx="2859433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turkei flagge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781" y="4061622"/>
            <a:ext cx="3175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850968" y="6449222"/>
            <a:ext cx="790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mtClean="0">
                <a:solidFill>
                  <a:srgbClr val="1F0E9A"/>
                </a:solidFill>
                <a:latin typeface="Lucida Handwriting" panose="03010101010101010101" pitchFamily="66" charset="0"/>
              </a:rPr>
              <a:t>YAPANLAR </a:t>
            </a:r>
            <a:r>
              <a:rPr lang="de-DE" smtClean="0">
                <a:solidFill>
                  <a:srgbClr val="1F0E9A"/>
                </a:solidFill>
                <a:latin typeface="Lucida Handwriting" panose="03010101010101010101" pitchFamily="66" charset="0"/>
              </a:rPr>
              <a:t>: </a:t>
            </a:r>
            <a:r>
              <a:rPr lang="de-DE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Henriette, Ángela, Berat, Marine</a:t>
            </a:r>
            <a:endParaRPr lang="de-DE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38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00" r="14100"/>
          <a:stretch/>
        </p:blipFill>
        <p:spPr>
          <a:xfrm>
            <a:off x="3963491" y="0"/>
            <a:ext cx="5145013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114"/>
            <a:ext cx="3888432" cy="6912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5508104" y="4489242"/>
            <a:ext cx="3447289" cy="2232256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6490041" y="1988840"/>
            <a:ext cx="2736304" cy="2016224"/>
          </a:xfrm>
          <a:prstGeom prst="wedgeEllipseCallout">
            <a:avLst>
              <a:gd name="adj1" fmla="val -11779"/>
              <a:gd name="adj2" fmla="val 7505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Size </a:t>
            </a:r>
            <a:r>
              <a:rPr lang="tr-T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üzgar</a:t>
            </a:r>
            <a:r>
              <a:rPr lang="tr-T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enerjisini açıklamak için </a:t>
            </a:r>
            <a:r>
              <a:rPr lang="tr-T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burdayım</a:t>
            </a:r>
            <a:endParaRPr lang="fr-FR" sz="20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Bulle ronde 2"/>
          <p:cNvSpPr/>
          <p:nvPr/>
        </p:nvSpPr>
        <p:spPr>
          <a:xfrm rot="20985217">
            <a:off x="2652844" y="944724"/>
            <a:ext cx="2088232" cy="2088232"/>
          </a:xfrm>
          <a:prstGeom prst="wedgeEllipseCallout">
            <a:avLst>
              <a:gd name="adj1" fmla="val 35627"/>
              <a:gd name="adj2" fmla="val 10411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Merhaba ben bay rüzgar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91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5229176" y="3573016"/>
            <a:ext cx="3527264" cy="2376264"/>
          </a:xfrm>
          <a:prstGeom prst="wedgeEllipseCallout">
            <a:avLst>
              <a:gd name="adj1" fmla="val -82487"/>
              <a:gd name="adj2" fmla="val 1109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Rüzgar enerjisi hakkında ne biliyorsun?</a:t>
            </a:r>
            <a:endParaRPr lang="fr-FR" sz="24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456152" y="3750164"/>
            <a:ext cx="3447289" cy="22322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7" t="7711" r="12850" b="3663"/>
          <a:stretch/>
        </p:blipFill>
        <p:spPr>
          <a:xfrm>
            <a:off x="2843808" y="402336"/>
            <a:ext cx="3035808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50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86"/>
          <a:stretch/>
        </p:blipFill>
        <p:spPr>
          <a:xfrm>
            <a:off x="0" y="-17128"/>
            <a:ext cx="9144000" cy="687512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 flipH="1">
            <a:off x="6251176" y="229032"/>
            <a:ext cx="2592288" cy="16786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422" y="214290"/>
            <a:ext cx="3467984" cy="616530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4499992" y="1907642"/>
            <a:ext cx="3600400" cy="1851962"/>
            <a:chOff x="4499992" y="1907642"/>
            <a:chExt cx="3600400" cy="1851962"/>
          </a:xfrm>
        </p:grpSpPr>
        <p:cxnSp>
          <p:nvCxnSpPr>
            <p:cNvPr id="9" name="Connecteur droit avec flèche 8"/>
            <p:cNvCxnSpPr/>
            <p:nvPr/>
          </p:nvCxnSpPr>
          <p:spPr>
            <a:xfrm flipH="1" flipV="1">
              <a:off x="4499992" y="1907642"/>
              <a:ext cx="2016224" cy="133790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6372200" y="2823500"/>
              <a:ext cx="1728192" cy="93610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FFFF"/>
                  </a:solidFill>
                </a:rPr>
                <a:t>Ana gövde </a:t>
              </a:r>
              <a:endParaRPr lang="fr-FR" sz="2000" b="1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39552" y="1759120"/>
            <a:ext cx="3096344" cy="1026938"/>
            <a:chOff x="539552" y="1759120"/>
            <a:chExt cx="3096344" cy="1026938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1763688" y="2084059"/>
              <a:ext cx="1872208" cy="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39552" y="1759120"/>
              <a:ext cx="1317804" cy="1026938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50000"/>
                    </a:schemeClr>
                  </a:solidFill>
                </a:rPr>
                <a:t>Hareket eden bölüm</a:t>
              </a:r>
              <a:endParaRPr lang="fr-FR" sz="2000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28160" y="3861048"/>
            <a:ext cx="3323760" cy="1836160"/>
            <a:chOff x="528160" y="3861048"/>
            <a:chExt cx="3323760" cy="1836160"/>
          </a:xfrm>
        </p:grpSpPr>
        <p:cxnSp>
          <p:nvCxnSpPr>
            <p:cNvPr id="18" name="Connecteur droit avec flèche 17"/>
            <p:cNvCxnSpPr/>
            <p:nvPr/>
          </p:nvCxnSpPr>
          <p:spPr>
            <a:xfrm flipV="1">
              <a:off x="2267744" y="3861048"/>
              <a:ext cx="1584176" cy="123645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528160" y="4761104"/>
              <a:ext cx="1800200" cy="93610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Kule </a:t>
              </a:r>
              <a:endParaRPr lang="fr-FR" sz="2000" b="1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716016" y="3961601"/>
            <a:ext cx="3710224" cy="1951697"/>
            <a:chOff x="4716016" y="3961601"/>
            <a:chExt cx="3710224" cy="1951697"/>
          </a:xfrm>
        </p:grpSpPr>
        <p:cxnSp>
          <p:nvCxnSpPr>
            <p:cNvPr id="24" name="Connecteur droit avec flèche 23"/>
            <p:cNvCxnSpPr/>
            <p:nvPr/>
          </p:nvCxnSpPr>
          <p:spPr>
            <a:xfrm flipH="1" flipV="1">
              <a:off x="4716016" y="3961601"/>
              <a:ext cx="1656184" cy="155563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266000" y="5121166"/>
              <a:ext cx="2160240" cy="792132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</a:rPr>
                <a:t>Kanatlar </a:t>
              </a:r>
              <a:endParaRPr lang="fr-FR" sz="2000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215423"/>
            <a:ext cx="3478837" cy="584775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u="sng" cap="none" spc="0" dirty="0" smtClean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İşte bazı parçalar:</a:t>
            </a:r>
            <a:endParaRPr lang="fr-FR" sz="3200" b="1" u="sng" cap="none" spc="0" dirty="0">
              <a:ln w="127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86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4860032" y="3645024"/>
            <a:ext cx="3447289" cy="2232256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4788024" y="404664"/>
            <a:ext cx="4176464" cy="1412772"/>
          </a:xfrm>
          <a:prstGeom prst="wedgeEllipseCallout">
            <a:avLst>
              <a:gd name="adj1" fmla="val 866"/>
              <a:gd name="adj2" fmla="val 16661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Burası nasıl çalışır?</a:t>
            </a:r>
            <a:endParaRPr lang="fr-FR" sz="24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20161116_15002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1005972" y="1576117"/>
            <a:ext cx="6736072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95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060848"/>
            <a:ext cx="2573968" cy="4575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980728"/>
            <a:ext cx="2927930" cy="5205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179512" y="116632"/>
            <a:ext cx="2446454" cy="1584176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3501024" y="116632"/>
            <a:ext cx="3024336" cy="1451552"/>
          </a:xfrm>
          <a:prstGeom prst="wedgeEllipseCallout">
            <a:avLst>
              <a:gd name="adj1" fmla="val -87372"/>
              <a:gd name="adj2" fmla="val 58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</a:rPr>
              <a:t> </a:t>
            </a:r>
            <a:r>
              <a:rPr lang="tr-TR" dirty="0" smtClean="0">
                <a:solidFill>
                  <a:srgbClr val="1F0E9A"/>
                </a:solidFill>
              </a:rPr>
              <a:t>bunun hakkında bilgiye ihtiyacın var.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060864" y="2636912"/>
            <a:ext cx="1440160" cy="519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148064" y="3583332"/>
            <a:ext cx="2376264" cy="8537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3203848" y="1916832"/>
            <a:ext cx="2664296" cy="3672408"/>
            <a:chOff x="3203848" y="1916832"/>
            <a:chExt cx="2664296" cy="3672408"/>
          </a:xfrm>
        </p:grpSpPr>
        <p:sp>
          <p:nvSpPr>
            <p:cNvPr id="18" name="Rectangle 17"/>
            <p:cNvSpPr/>
            <p:nvPr/>
          </p:nvSpPr>
          <p:spPr>
            <a:xfrm>
              <a:off x="3203848" y="1916832"/>
              <a:ext cx="2664296" cy="147256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Lucida Handwriting" panose="03010101010101010101" pitchFamily="66" charset="0"/>
                </a:rPr>
                <a:t>Bu </a:t>
              </a:r>
              <a:r>
                <a:rPr lang="tr-TR" dirty="0" err="1" smtClean="0">
                  <a:latin typeface="Lucida Handwriting" panose="03010101010101010101" pitchFamily="66" charset="0"/>
                </a:rPr>
                <a:t>anenometre</a:t>
              </a:r>
              <a:r>
                <a:rPr lang="tr-TR" dirty="0" smtClean="0">
                  <a:latin typeface="Lucida Handwriting" panose="03010101010101010101" pitchFamily="66" charset="0"/>
                </a:rPr>
                <a:t>:</a:t>
              </a:r>
            </a:p>
            <a:p>
              <a:pPr algn="ctr"/>
              <a:r>
                <a:rPr lang="tr-TR" dirty="0" smtClean="0">
                  <a:latin typeface="Lucida Handwriting" panose="03010101010101010101" pitchFamily="66" charset="0"/>
                </a:rPr>
                <a:t>Rüzgarın yönünü ve hızını hesaplar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73376" y="4149080"/>
              <a:ext cx="2278744" cy="144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Lucida Handwriting" panose="03010101010101010101" pitchFamily="66" charset="0"/>
                </a:rPr>
                <a:t>Tribün döner ve çalışır.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4196532" y="3526762"/>
              <a:ext cx="591492" cy="565748"/>
            </a:xfrm>
            <a:prstGeom prst="downArrow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3768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00" t="32045" r="38500" b="47395"/>
          <a:stretch/>
        </p:blipFill>
        <p:spPr>
          <a:xfrm>
            <a:off x="725832" y="2331873"/>
            <a:ext cx="1307592" cy="1057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980728"/>
            <a:ext cx="2927930" cy="5205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179512" y="116632"/>
            <a:ext cx="2446454" cy="1584176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3501024" y="116632"/>
            <a:ext cx="3024336" cy="1451552"/>
          </a:xfrm>
          <a:prstGeom prst="wedgeEllipseCallout">
            <a:avLst>
              <a:gd name="adj1" fmla="val -87372"/>
              <a:gd name="adj2" fmla="val 5837"/>
            </a:avLst>
          </a:prstGeom>
          <a:ln>
            <a:solidFill>
              <a:srgbClr val="1F0E9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tr-T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bu hareket için şuna ihtiyaç vardır.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1187624" y="2492896"/>
            <a:ext cx="2313400" cy="144016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148064" y="2688841"/>
            <a:ext cx="1800200" cy="1748271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64" y="3933056"/>
            <a:ext cx="2259956" cy="1688160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691680" y="2789312"/>
            <a:ext cx="1961744" cy="1503784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3203848" y="2060848"/>
            <a:ext cx="2664296" cy="3528392"/>
            <a:chOff x="3203848" y="2060848"/>
            <a:chExt cx="2664296" cy="3528392"/>
          </a:xfrm>
        </p:grpSpPr>
        <p:sp>
          <p:nvSpPr>
            <p:cNvPr id="24" name="Rectangle 23"/>
            <p:cNvSpPr/>
            <p:nvPr/>
          </p:nvSpPr>
          <p:spPr>
            <a:xfrm>
              <a:off x="3275856" y="4149080"/>
              <a:ext cx="2304256" cy="144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Lucida Handwriting" panose="03010101010101010101" pitchFamily="66" charset="0"/>
                </a:rPr>
                <a:t>Hangi yöne doğru dönüleceğinin sinyalini verir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4196532" y="3526762"/>
              <a:ext cx="591492" cy="565748"/>
            </a:xfrm>
            <a:prstGeom prst="down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3848" y="2060848"/>
              <a:ext cx="2664296" cy="132854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Lucida Handwriting" panose="03010101010101010101" pitchFamily="66" charset="0"/>
                </a:rPr>
                <a:t>Rüzgar alıcısı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9293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avec flèche 23"/>
          <p:cNvCxnSpPr/>
          <p:nvPr/>
        </p:nvCxnSpPr>
        <p:spPr>
          <a:xfrm flipV="1">
            <a:off x="7632340" y="2267736"/>
            <a:ext cx="36004" cy="209736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0" y="244961"/>
            <a:ext cx="9117022" cy="1711997"/>
            <a:chOff x="-396552" y="151249"/>
            <a:chExt cx="9437445" cy="1772166"/>
          </a:xfrm>
        </p:grpSpPr>
        <p:grpSp>
          <p:nvGrpSpPr>
            <p:cNvPr id="7" name="Groupe 6"/>
            <p:cNvGrpSpPr/>
            <p:nvPr/>
          </p:nvGrpSpPr>
          <p:grpSpPr>
            <a:xfrm>
              <a:off x="-396552" y="151249"/>
              <a:ext cx="7087493" cy="1772166"/>
              <a:chOff x="179512" y="188640"/>
              <a:chExt cx="7497564" cy="187470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88640"/>
                <a:ext cx="2535775" cy="187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5287" y="188641"/>
                <a:ext cx="2504785" cy="187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4640" y="188641"/>
                <a:ext cx="2452436" cy="1872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0940" y="151249"/>
              <a:ext cx="2349953" cy="1769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395536" y="4365104"/>
            <a:ext cx="3447289" cy="2232256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107504" y="2297456"/>
            <a:ext cx="1867660" cy="1431024"/>
          </a:xfrm>
          <a:prstGeom prst="wedgeEllipseCallout">
            <a:avLst>
              <a:gd name="adj1" fmla="val 21276"/>
              <a:gd name="adj2" fmla="val 8718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Lucida Handwriting" panose="03010101010101010101" pitchFamily="66" charset="0"/>
              </a:rPr>
              <a:t>Rüzgar kanatları döndürür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0" name="Bulle ronde 9"/>
          <p:cNvSpPr/>
          <p:nvPr/>
        </p:nvSpPr>
        <p:spPr>
          <a:xfrm>
            <a:off x="2119180" y="2267736"/>
            <a:ext cx="2483914" cy="1721268"/>
          </a:xfrm>
          <a:prstGeom prst="wedgeEllipseCallout">
            <a:avLst>
              <a:gd name="adj1" fmla="val -15864"/>
              <a:gd name="adj2" fmla="val 90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Lucida Handwriting" panose="03010101010101010101" pitchFamily="66" charset="0"/>
              </a:rPr>
              <a:t>Ardından bu sistem dönerek enerji üretir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1" name="Bulle ronde 10"/>
          <p:cNvSpPr/>
          <p:nvPr/>
        </p:nvSpPr>
        <p:spPr>
          <a:xfrm>
            <a:off x="4935990" y="2049872"/>
            <a:ext cx="2300306" cy="2164324"/>
          </a:xfrm>
          <a:prstGeom prst="wedgeEllipseCallout">
            <a:avLst>
              <a:gd name="adj1" fmla="val -105088"/>
              <a:gd name="adj2" fmla="val 9145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Lucida Handwriting" panose="03010101010101010101" pitchFamily="66" charset="0"/>
              </a:rPr>
              <a:t>Üretilen enerji depolanır.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6604184" y="4214196"/>
            <a:ext cx="2288296" cy="2187656"/>
          </a:xfrm>
          <a:prstGeom prst="wedgeEllipseCallout">
            <a:avLst>
              <a:gd name="adj1" fmla="val -209338"/>
              <a:gd name="adj2" fmla="val 1512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Lucida Handwriting" panose="03010101010101010101" pitchFamily="66" charset="0"/>
              </a:rPr>
              <a:t>Ve ana  şebekeye gönderilir.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39552" y="2060848"/>
            <a:ext cx="72008" cy="28803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3347864" y="2009620"/>
            <a:ext cx="13273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508104" y="1961276"/>
            <a:ext cx="0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05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4725144"/>
            <a:ext cx="9055611" cy="1720834"/>
            <a:chOff x="467544" y="202393"/>
            <a:chExt cx="10627240" cy="20194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1" t="1010" r="-505"/>
            <a:stretch/>
          </p:blipFill>
          <p:spPr bwMode="auto">
            <a:xfrm>
              <a:off x="467544" y="202394"/>
              <a:ext cx="2710093" cy="200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129" y="202393"/>
              <a:ext cx="2633750" cy="201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637" y="211919"/>
              <a:ext cx="2660492" cy="200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032" y="202393"/>
              <a:ext cx="2633752" cy="201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25516" r="2118" b="41934"/>
          <a:stretch/>
        </p:blipFill>
        <p:spPr>
          <a:xfrm>
            <a:off x="205050" y="248693"/>
            <a:ext cx="3447289" cy="2232256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539552" y="2060848"/>
            <a:ext cx="72008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827584" y="4077072"/>
            <a:ext cx="108012" cy="576063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3652339" y="3861048"/>
            <a:ext cx="199581" cy="86409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029" idx="0"/>
          </p:cNvCxnSpPr>
          <p:nvPr/>
        </p:nvCxnSpPr>
        <p:spPr>
          <a:xfrm>
            <a:off x="7451387" y="2033081"/>
            <a:ext cx="482097" cy="2692063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084168" y="2060848"/>
            <a:ext cx="648072" cy="247433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ulle ronde 9"/>
          <p:cNvSpPr/>
          <p:nvPr/>
        </p:nvSpPr>
        <p:spPr>
          <a:xfrm>
            <a:off x="5434159" y="505176"/>
            <a:ext cx="3386313" cy="1719289"/>
          </a:xfrm>
          <a:prstGeom prst="wedgeEllipseCallout">
            <a:avLst>
              <a:gd name="adj1" fmla="val -109044"/>
              <a:gd name="adj2" fmla="val 2013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dirty="0" smtClean="0">
                <a:latin typeface="Lucida Handwriting" panose="03010101010101010101" pitchFamily="66" charset="0"/>
              </a:rPr>
              <a:t>Bu enerji birçok evin ve şehirlerin ihtiyacını karşılar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  <p:sp>
        <p:nvSpPr>
          <p:cNvPr id="9" name="Bulle ronde 8"/>
          <p:cNvSpPr/>
          <p:nvPr/>
        </p:nvSpPr>
        <p:spPr>
          <a:xfrm>
            <a:off x="3442826" y="2708920"/>
            <a:ext cx="1993270" cy="1368152"/>
          </a:xfrm>
          <a:prstGeom prst="wedgeEllipseCallout">
            <a:avLst>
              <a:gd name="adj1" fmla="val -93505"/>
              <a:gd name="adj2" fmla="val -9060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dirty="0" smtClean="0">
                <a:latin typeface="Lucida Handwriting" panose="03010101010101010101" pitchFamily="66" charset="0"/>
              </a:rPr>
              <a:t>Büyük kablolar kullanılır.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  <p:sp>
        <p:nvSpPr>
          <p:cNvPr id="3" name="Bulle ronde 2"/>
          <p:cNvSpPr/>
          <p:nvPr/>
        </p:nvSpPr>
        <p:spPr>
          <a:xfrm>
            <a:off x="293082" y="2899930"/>
            <a:ext cx="2016224" cy="1451626"/>
          </a:xfrm>
          <a:prstGeom prst="wedgeEllipseCallout">
            <a:avLst>
              <a:gd name="adj1" fmla="val 25013"/>
              <a:gd name="adj2" fmla="val -11998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dirty="0" smtClean="0">
                <a:latin typeface="Lucida Handwriting" panose="03010101010101010101" pitchFamily="66" charset="0"/>
              </a:rPr>
              <a:t>Enerji istasyonuna gönderir.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45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ersonnalisé 1">
      <a:dk1>
        <a:srgbClr val="243C75"/>
      </a:dk1>
      <a:lt1>
        <a:srgbClr val="365BB0"/>
      </a:lt1>
      <a:dk2>
        <a:srgbClr val="A2B5E2"/>
      </a:dk2>
      <a:lt2>
        <a:srgbClr val="0070C0"/>
      </a:lt2>
      <a:accent1>
        <a:srgbClr val="C1CEEB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520</TotalTime>
  <Words>133</Words>
  <Application>Microsoft Office PowerPoint</Application>
  <PresentationFormat>Ekran Gösterisi (4:3)</PresentationFormat>
  <Paragraphs>36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Apex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Hüseyin Duran</cp:lastModifiedBy>
  <cp:revision>42</cp:revision>
  <dcterms:modified xsi:type="dcterms:W3CDTF">2016-12-14T20:54:11Z</dcterms:modified>
</cp:coreProperties>
</file>