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0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F0E9A"/>
    <a:srgbClr val="B32B1D"/>
    <a:srgbClr val="000000"/>
    <a:srgbClr val="760C0C"/>
    <a:srgbClr val="9A2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32" autoAdjust="0"/>
    <p:restoredTop sz="94660"/>
  </p:normalViewPr>
  <p:slideViewPr>
    <p:cSldViewPr>
      <p:cViewPr varScale="1">
        <p:scale>
          <a:sx n="119" d="100"/>
          <a:sy n="119" d="100"/>
        </p:scale>
        <p:origin x="-20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18/11/2016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18/11/2016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18/11/2016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18/11/2016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18/11/2016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18/11/2016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9"/>
          <a:stretch/>
        </p:blipFill>
        <p:spPr>
          <a:xfrm>
            <a:off x="-10586" y="-315416"/>
            <a:ext cx="9787825" cy="717341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11018" y="11663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u="sng" dirty="0" smtClean="0">
                <a:solidFill>
                  <a:schemeClr val="accent3">
                    <a:lumMod val="50000"/>
                  </a:schemeClr>
                </a:solidFill>
                <a:latin typeface="Cooper Black" panose="0208090404030B020404" pitchFamily="18" charset="0"/>
              </a:rPr>
              <a:t>Wind </a:t>
            </a:r>
            <a:r>
              <a:rPr lang="fr-FR" sz="4800" u="sng" dirty="0" err="1" smtClean="0">
                <a:solidFill>
                  <a:schemeClr val="accent3">
                    <a:lumMod val="50000"/>
                  </a:schemeClr>
                </a:solidFill>
                <a:latin typeface="Cooper Black" panose="0208090404030B020404" pitchFamily="18" charset="0"/>
              </a:rPr>
              <a:t>Energy</a:t>
            </a:r>
            <a:endParaRPr lang="fr-FR" sz="4800" u="sng" dirty="0">
              <a:solidFill>
                <a:schemeClr val="accent3">
                  <a:lumMod val="50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Bild 2" descr="german flagge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1775"/>
            <a:ext cx="742276" cy="56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Bild 3" descr="franche flagge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537" y="384613"/>
            <a:ext cx="824194" cy="56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Bild 4" descr="spain flagge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0" y="351775"/>
            <a:ext cx="674278" cy="56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Bild 5" descr="turkei flagge.bm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384613"/>
            <a:ext cx="748690" cy="563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ZoneTexte 1"/>
          <p:cNvSpPr txBox="1"/>
          <p:nvPr/>
        </p:nvSpPr>
        <p:spPr>
          <a:xfrm>
            <a:off x="7243537" y="6165304"/>
            <a:ext cx="1972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FFFF"/>
                </a:solidFill>
                <a:latin typeface="Lucida Handwriting" panose="03010101010101010101" pitchFamily="66" charset="0"/>
              </a:rPr>
              <a:t>ERASMUS +</a:t>
            </a:r>
            <a:endParaRPr lang="fr-FR" sz="2000" dirty="0">
              <a:solidFill>
                <a:srgbClr val="FFFFFF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8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>
            <a:off x="205050" y="248693"/>
            <a:ext cx="3447289" cy="2232256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410788" y="3901626"/>
            <a:ext cx="2359536" cy="2119662"/>
            <a:chOff x="410788" y="3901626"/>
            <a:chExt cx="2359536" cy="2119662"/>
          </a:xfrm>
        </p:grpSpPr>
        <p:sp>
          <p:nvSpPr>
            <p:cNvPr id="9" name="Flèche droite 8"/>
            <p:cNvSpPr/>
            <p:nvPr/>
          </p:nvSpPr>
          <p:spPr>
            <a:xfrm rot="18498235">
              <a:off x="1318303" y="4228576"/>
              <a:ext cx="1558409" cy="904510"/>
            </a:xfrm>
            <a:prstGeom prst="rightArrow">
              <a:avLst>
                <a:gd name="adj1" fmla="val 50000"/>
                <a:gd name="adj2" fmla="val 45503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0788" y="4941168"/>
              <a:ext cx="2359536" cy="108012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err="1" smtClean="0">
                  <a:solidFill>
                    <a:srgbClr val="00B050"/>
                  </a:solidFill>
                  <a:latin typeface="Monotype Corsiva" panose="03010101010201010101" pitchFamily="66" charset="0"/>
                </a:rPr>
                <a:t>Economic</a:t>
              </a:r>
              <a:endParaRPr lang="fr-FR" sz="2000" dirty="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4267090" y="426151"/>
            <a:ext cx="2359536" cy="2291448"/>
            <a:chOff x="4267090" y="426151"/>
            <a:chExt cx="2359536" cy="2291448"/>
          </a:xfrm>
        </p:grpSpPr>
        <p:sp>
          <p:nvSpPr>
            <p:cNvPr id="11" name="Flèche droite 10"/>
            <p:cNvSpPr/>
            <p:nvPr/>
          </p:nvSpPr>
          <p:spPr>
            <a:xfrm rot="6679123">
              <a:off x="4191790" y="1339428"/>
              <a:ext cx="1851833" cy="904510"/>
            </a:xfrm>
            <a:prstGeom prst="rightArrow">
              <a:avLst>
                <a:gd name="adj1" fmla="val 50000"/>
                <a:gd name="adj2" fmla="val 45503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67090" y="426151"/>
              <a:ext cx="2359536" cy="108012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rgbClr val="00B050"/>
                  </a:solidFill>
                  <a:latin typeface="Monotype Corsiva" panose="03010101010201010101" pitchFamily="66" charset="0"/>
                </a:rPr>
                <a:t>No pollution</a:t>
              </a:r>
              <a:endParaRPr lang="fr-FR" sz="2000" dirty="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6173694" y="3073404"/>
            <a:ext cx="2840568" cy="1080120"/>
            <a:chOff x="6173694" y="3073404"/>
            <a:chExt cx="2840568" cy="1080120"/>
          </a:xfrm>
        </p:grpSpPr>
        <p:sp>
          <p:nvSpPr>
            <p:cNvPr id="13" name="Flèche droite 12"/>
            <p:cNvSpPr/>
            <p:nvPr/>
          </p:nvSpPr>
          <p:spPr>
            <a:xfrm rot="10971605">
              <a:off x="6173694" y="3246487"/>
              <a:ext cx="1273308" cy="733954"/>
            </a:xfrm>
            <a:prstGeom prst="rightArrow">
              <a:avLst>
                <a:gd name="adj1" fmla="val 50000"/>
                <a:gd name="adj2" fmla="val 44537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54726" y="3073404"/>
              <a:ext cx="2359536" cy="108012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rgbClr val="00B050"/>
                  </a:solidFill>
                  <a:latin typeface="Monotype Corsiva" panose="03010101010201010101" pitchFamily="66" charset="0"/>
                </a:rPr>
                <a:t>Lots of </a:t>
              </a:r>
              <a:r>
                <a:rPr lang="fr-FR" sz="2000" dirty="0" err="1" smtClean="0">
                  <a:solidFill>
                    <a:srgbClr val="00B050"/>
                  </a:solidFill>
                  <a:latin typeface="Monotype Corsiva" panose="03010101010201010101" pitchFamily="66" charset="0"/>
                </a:rPr>
                <a:t>electricity</a:t>
              </a:r>
              <a:endParaRPr lang="fr-FR" sz="2000" dirty="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4368660" y="4436556"/>
            <a:ext cx="2359536" cy="1827994"/>
            <a:chOff x="4368660" y="4436556"/>
            <a:chExt cx="2359536" cy="1827994"/>
          </a:xfrm>
        </p:grpSpPr>
        <p:sp>
          <p:nvSpPr>
            <p:cNvPr id="15" name="Flèche droite 14"/>
            <p:cNvSpPr/>
            <p:nvPr/>
          </p:nvSpPr>
          <p:spPr>
            <a:xfrm rot="14485412">
              <a:off x="4477320" y="4624686"/>
              <a:ext cx="1280770" cy="904510"/>
            </a:xfrm>
            <a:prstGeom prst="rightArrow">
              <a:avLst>
                <a:gd name="adj1" fmla="val 50000"/>
                <a:gd name="adj2" fmla="val 45503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68660" y="5184430"/>
              <a:ext cx="2359536" cy="108012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rgbClr val="00B050"/>
                  </a:solidFill>
                  <a:latin typeface="Monotype Corsiva" panose="03010101010201010101" pitchFamily="66" charset="0"/>
                </a:rPr>
                <a:t>Plan for the future</a:t>
              </a:r>
              <a:endParaRPr lang="fr-FR" sz="2000" dirty="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3" name="Bulle ronde 2"/>
          <p:cNvSpPr/>
          <p:nvPr/>
        </p:nvSpPr>
        <p:spPr>
          <a:xfrm>
            <a:off x="2489045" y="2719341"/>
            <a:ext cx="3556090" cy="1788245"/>
          </a:xfrm>
          <a:prstGeom prst="wedgeEllipseCallout">
            <a:avLst>
              <a:gd name="adj1" fmla="val -51253"/>
              <a:gd name="adj2" fmla="val -8595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600" b="1" u="sng" dirty="0" err="1" smtClean="0">
                <a:solidFill>
                  <a:srgbClr val="00B050"/>
                </a:solidFill>
                <a:latin typeface="Lucida Handwriting" panose="03010101010101010101" pitchFamily="66" charset="0"/>
              </a:rPr>
              <a:t>Advantages</a:t>
            </a:r>
            <a:r>
              <a:rPr lang="fr-FR" sz="2600" b="1" u="sng" dirty="0" smtClean="0">
                <a:solidFill>
                  <a:srgbClr val="00B050"/>
                </a:solidFill>
                <a:latin typeface="Lucida Handwriting" panose="03010101010101010101" pitchFamily="66" charset="0"/>
              </a:rPr>
              <a:t> </a:t>
            </a:r>
            <a:endParaRPr lang="fr-FR" sz="2600" b="1" u="sng" dirty="0"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7" t="2520" r="35065" b="1241"/>
          <a:stretch/>
        </p:blipFill>
        <p:spPr>
          <a:xfrm>
            <a:off x="6746547" y="454842"/>
            <a:ext cx="2267715" cy="210285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4563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 flipH="1">
            <a:off x="5322462" y="332656"/>
            <a:ext cx="3447289" cy="2232256"/>
          </a:xfrm>
          <a:prstGeom prst="rect">
            <a:avLst/>
          </a:prstGeom>
        </p:spPr>
      </p:pic>
      <p:sp>
        <p:nvSpPr>
          <p:cNvPr id="2" name="Bulle ronde 1"/>
          <p:cNvSpPr/>
          <p:nvPr/>
        </p:nvSpPr>
        <p:spPr>
          <a:xfrm>
            <a:off x="2699792" y="2552569"/>
            <a:ext cx="4248472" cy="2376271"/>
          </a:xfrm>
          <a:prstGeom prst="wedgeEllipseCallout">
            <a:avLst>
              <a:gd name="adj1" fmla="val 37553"/>
              <a:gd name="adj2" fmla="val -6094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600" b="1" u="sng" dirty="0" err="1" smtClean="0">
                <a:solidFill>
                  <a:srgbClr val="B32B1D"/>
                </a:solidFill>
                <a:latin typeface="Lucida Handwriting" panose="03010101010101010101" pitchFamily="66" charset="0"/>
              </a:rPr>
              <a:t>Disadvantages</a:t>
            </a:r>
            <a:endParaRPr lang="fr-FR" sz="2600" b="1" u="sng" dirty="0">
              <a:solidFill>
                <a:srgbClr val="B32B1D"/>
              </a:solidFill>
              <a:latin typeface="Lucida Handwriting" panose="03010101010101010101" pitchFamily="66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2274334" y="342634"/>
            <a:ext cx="2160240" cy="1845032"/>
            <a:chOff x="2267744" y="342634"/>
            <a:chExt cx="2160240" cy="1845032"/>
          </a:xfrm>
        </p:grpSpPr>
        <p:sp>
          <p:nvSpPr>
            <p:cNvPr id="5" name="Flèche droite 4"/>
            <p:cNvSpPr/>
            <p:nvPr/>
          </p:nvSpPr>
          <p:spPr>
            <a:xfrm rot="3761472">
              <a:off x="2892949" y="1150487"/>
              <a:ext cx="1224136" cy="850221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rgbClr val="B32B1D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267744" y="342634"/>
              <a:ext cx="2160240" cy="86409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rgbClr val="B32B1D"/>
                  </a:solidFill>
                  <a:latin typeface="Monotype Corsiva" panose="03010101010201010101" pitchFamily="66" charset="0"/>
                </a:rPr>
                <a:t>Noise</a:t>
              </a:r>
              <a:endParaRPr lang="fr-FR" sz="2000" dirty="0">
                <a:solidFill>
                  <a:srgbClr val="B32B1D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605190" y="4419605"/>
            <a:ext cx="2231978" cy="1614822"/>
            <a:chOff x="605190" y="4419605"/>
            <a:chExt cx="2231978" cy="1614822"/>
          </a:xfrm>
        </p:grpSpPr>
        <p:sp>
          <p:nvSpPr>
            <p:cNvPr id="6" name="Flèche droite 5"/>
            <p:cNvSpPr/>
            <p:nvPr/>
          </p:nvSpPr>
          <p:spPr>
            <a:xfrm rot="18746155">
              <a:off x="1799990" y="4606562"/>
              <a:ext cx="1224136" cy="850221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32B1D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05190" y="5170331"/>
              <a:ext cx="2160240" cy="86409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B32B1D"/>
                  </a:solidFill>
                  <a:latin typeface="Monotype Corsiva" panose="03010101010201010101" pitchFamily="66" charset="0"/>
                </a:rPr>
                <a:t>Visual </a:t>
              </a:r>
              <a:r>
                <a:rPr lang="fr-FR" sz="2000" dirty="0" smtClean="0">
                  <a:solidFill>
                    <a:srgbClr val="B32B1D"/>
                  </a:solidFill>
                  <a:latin typeface="Monotype Corsiva" panose="03010101010201010101" pitchFamily="66" charset="0"/>
                </a:rPr>
                <a:t>impact</a:t>
              </a:r>
              <a:endParaRPr lang="fr-FR" sz="2000" dirty="0">
                <a:solidFill>
                  <a:srgbClr val="B32B1D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114094" y="2180203"/>
            <a:ext cx="2772629" cy="887729"/>
            <a:chOff x="114094" y="2180203"/>
            <a:chExt cx="2772629" cy="887729"/>
          </a:xfrm>
        </p:grpSpPr>
        <p:sp>
          <p:nvSpPr>
            <p:cNvPr id="8" name="Flèche droite 7"/>
            <p:cNvSpPr/>
            <p:nvPr/>
          </p:nvSpPr>
          <p:spPr>
            <a:xfrm rot="1823902">
              <a:off x="1937392" y="2372593"/>
              <a:ext cx="949331" cy="695339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rgbClr val="B32B1D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094" y="2180203"/>
              <a:ext cx="2160240" cy="86409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rgbClr val="B32B1D"/>
                  </a:solidFill>
                  <a:latin typeface="Monotype Corsiva" panose="03010101010201010101" pitchFamily="66" charset="0"/>
                </a:rPr>
                <a:t>Bad for the </a:t>
              </a:r>
              <a:r>
                <a:rPr lang="fr-FR" sz="2000" dirty="0" err="1" smtClean="0">
                  <a:solidFill>
                    <a:srgbClr val="B32B1D"/>
                  </a:solidFill>
                  <a:latin typeface="Monotype Corsiva" panose="03010101010201010101" pitchFamily="66" charset="0"/>
                </a:rPr>
                <a:t>birds</a:t>
              </a:r>
              <a:endParaRPr lang="fr-FR" sz="2000" dirty="0">
                <a:solidFill>
                  <a:srgbClr val="B32B1D"/>
                </a:solidFill>
                <a:latin typeface="Monotype Corsiva" panose="03010101010201010101" pitchFamily="66" charset="0"/>
              </a:endParaRP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3" t="6795" r="32720" b="3294"/>
          <a:stretch/>
        </p:blipFill>
        <p:spPr>
          <a:xfrm>
            <a:off x="6585013" y="4509120"/>
            <a:ext cx="2228219" cy="21199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939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9"/>
          <a:stretch/>
        </p:blipFill>
        <p:spPr>
          <a:xfrm>
            <a:off x="-10586" y="-315416"/>
            <a:ext cx="9787825" cy="7173416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188433" y="413203"/>
            <a:ext cx="8955567" cy="2232256"/>
            <a:chOff x="323528" y="404656"/>
            <a:chExt cx="8955567" cy="223225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9" t="25516" r="2118" b="41934"/>
            <a:stretch/>
          </p:blipFill>
          <p:spPr>
            <a:xfrm>
              <a:off x="323528" y="404656"/>
              <a:ext cx="3447289" cy="2232256"/>
            </a:xfrm>
            <a:prstGeom prst="rect">
              <a:avLst/>
            </a:prstGeom>
          </p:spPr>
        </p:pic>
        <p:sp>
          <p:nvSpPr>
            <p:cNvPr id="3" name="Bulle ronde 2"/>
            <p:cNvSpPr/>
            <p:nvPr/>
          </p:nvSpPr>
          <p:spPr>
            <a:xfrm>
              <a:off x="6579303" y="684150"/>
              <a:ext cx="2699792" cy="1918500"/>
            </a:xfrm>
            <a:prstGeom prst="wedgeEllipseCallout">
              <a:avLst>
                <a:gd name="adj1" fmla="val -114922"/>
                <a:gd name="adj2" fmla="val 40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 smtClean="0">
                  <a:latin typeface="Lucida Handwriting" panose="03010101010101010101" pitchFamily="66" charset="0"/>
                </a:rPr>
                <a:t>THANK YOU!!!</a:t>
              </a:r>
              <a:endParaRPr lang="fr-FR" sz="3200" dirty="0">
                <a:latin typeface="Lucida Handwriting" panose="030101010101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04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8520" y="-218765"/>
            <a:ext cx="9252520" cy="72454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355" y="2525600"/>
            <a:ext cx="7272164" cy="141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ild 2" descr="german flagge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8" y="356724"/>
            <a:ext cx="2859433" cy="216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 3" descr="franche flagge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81" y="356723"/>
            <a:ext cx="3175000" cy="216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 4" descr="spain flagge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8" y="4061622"/>
            <a:ext cx="2859433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 5" descr="turkei flagge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81" y="4061622"/>
            <a:ext cx="3175000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feld 7"/>
          <p:cNvSpPr txBox="1"/>
          <p:nvPr/>
        </p:nvSpPr>
        <p:spPr>
          <a:xfrm>
            <a:off x="850968" y="6449222"/>
            <a:ext cx="790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made</a:t>
            </a:r>
            <a:r>
              <a:rPr lang="de-DE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de-DE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by</a:t>
            </a:r>
            <a:r>
              <a:rPr lang="de-DE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: Henriette, Ángela, Berat, Marine</a:t>
            </a:r>
            <a:endParaRPr lang="de-DE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38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0" r="14100"/>
          <a:stretch/>
        </p:blipFill>
        <p:spPr>
          <a:xfrm>
            <a:off x="3963491" y="0"/>
            <a:ext cx="5145013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14"/>
            <a:ext cx="3888432" cy="69127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>
            <a:off x="5508104" y="4489242"/>
            <a:ext cx="3447289" cy="2232256"/>
          </a:xfrm>
          <a:prstGeom prst="rect">
            <a:avLst/>
          </a:prstGeom>
        </p:spPr>
      </p:pic>
      <p:sp>
        <p:nvSpPr>
          <p:cNvPr id="4" name="Bulle ronde 3"/>
          <p:cNvSpPr/>
          <p:nvPr/>
        </p:nvSpPr>
        <p:spPr>
          <a:xfrm>
            <a:off x="6490041" y="1988840"/>
            <a:ext cx="2736304" cy="2016224"/>
          </a:xfrm>
          <a:prstGeom prst="wedgeEllipseCallout">
            <a:avLst>
              <a:gd name="adj1" fmla="val -11779"/>
              <a:gd name="adj2" fmla="val 7505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I </a:t>
            </a:r>
            <a:r>
              <a:rPr lang="fr-FR" sz="2000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am</a:t>
            </a:r>
            <a:r>
              <a:rPr lang="fr-FR" sz="20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fr-FR" sz="2000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here</a:t>
            </a:r>
            <a:r>
              <a:rPr lang="fr-FR" sz="20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to </a:t>
            </a:r>
            <a:r>
              <a:rPr lang="fr-FR" sz="2000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explain</a:t>
            </a:r>
            <a:r>
              <a:rPr lang="fr-FR" sz="20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fr-FR" sz="2000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you</a:t>
            </a:r>
            <a:r>
              <a:rPr lang="fr-FR" sz="20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fr-FR" sz="2000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wind</a:t>
            </a:r>
            <a:r>
              <a:rPr lang="fr-FR" sz="20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fr-FR" sz="2000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energy</a:t>
            </a:r>
            <a:endParaRPr lang="fr-FR" sz="2000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" name="Bulle ronde 2"/>
          <p:cNvSpPr/>
          <p:nvPr/>
        </p:nvSpPr>
        <p:spPr>
          <a:xfrm rot="20985217">
            <a:off x="2652844" y="944724"/>
            <a:ext cx="2088232" cy="2088232"/>
          </a:xfrm>
          <a:prstGeom prst="wedgeEllipseCallout">
            <a:avLst>
              <a:gd name="adj1" fmla="val 35627"/>
              <a:gd name="adj2" fmla="val 10411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Hello </a:t>
            </a:r>
            <a:r>
              <a:rPr lang="fr-FR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I’m</a:t>
            </a:r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Mrs </a:t>
            </a:r>
            <a:r>
              <a:rPr lang="fr-FR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Cloudy</a:t>
            </a:r>
            <a:endParaRPr lang="fr-FR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91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ronde 1"/>
          <p:cNvSpPr/>
          <p:nvPr/>
        </p:nvSpPr>
        <p:spPr>
          <a:xfrm>
            <a:off x="5229176" y="3573016"/>
            <a:ext cx="3527264" cy="2376264"/>
          </a:xfrm>
          <a:prstGeom prst="wedgeEllipseCallout">
            <a:avLst>
              <a:gd name="adj1" fmla="val -82487"/>
              <a:gd name="adj2" fmla="val 1109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1F0E9A"/>
                </a:solidFill>
                <a:latin typeface="Lucida Handwriting" panose="03010101010101010101" pitchFamily="66" charset="0"/>
              </a:rPr>
              <a:t>D</a:t>
            </a:r>
            <a:r>
              <a:rPr lang="fr-FR" sz="24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o </a:t>
            </a:r>
            <a:r>
              <a:rPr lang="fr-FR" sz="2400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you</a:t>
            </a:r>
            <a:r>
              <a:rPr lang="fr-FR" sz="24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know </a:t>
            </a:r>
            <a:r>
              <a:rPr lang="fr-FR" sz="2400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anything</a:t>
            </a:r>
            <a:r>
              <a:rPr lang="fr-FR" sz="24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about </a:t>
            </a:r>
            <a:r>
              <a:rPr lang="fr-FR" sz="2400" dirty="0" err="1" smtClean="0">
                <a:solidFill>
                  <a:srgbClr val="00B050"/>
                </a:solidFill>
                <a:latin typeface="Lucida Handwriting" panose="03010101010101010101" pitchFamily="66" charset="0"/>
              </a:rPr>
              <a:t>wind</a:t>
            </a:r>
            <a:r>
              <a:rPr lang="fr-FR" sz="2400" dirty="0" smtClean="0">
                <a:solidFill>
                  <a:srgbClr val="00B050"/>
                </a:solidFill>
                <a:latin typeface="Lucida Handwriting" panose="03010101010101010101" pitchFamily="66" charset="0"/>
              </a:rPr>
              <a:t> </a:t>
            </a:r>
            <a:r>
              <a:rPr lang="fr-FR" sz="2400" dirty="0" err="1" smtClean="0">
                <a:solidFill>
                  <a:srgbClr val="00B050"/>
                </a:solidFill>
                <a:latin typeface="Lucida Handwriting" panose="03010101010101010101" pitchFamily="66" charset="0"/>
              </a:rPr>
              <a:t>energy</a:t>
            </a:r>
            <a:r>
              <a:rPr lang="fr-FR" sz="24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?</a:t>
            </a:r>
            <a:endParaRPr lang="fr-FR" sz="2400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>
            <a:off x="456152" y="3750164"/>
            <a:ext cx="3447289" cy="22322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7" t="7711" r="12850" b="3663"/>
          <a:stretch/>
        </p:blipFill>
        <p:spPr>
          <a:xfrm>
            <a:off x="2843808" y="402336"/>
            <a:ext cx="3035808" cy="2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86"/>
          <a:stretch/>
        </p:blipFill>
        <p:spPr>
          <a:xfrm>
            <a:off x="0" y="-17128"/>
            <a:ext cx="9144000" cy="687512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 flipH="1">
            <a:off x="6251176" y="229032"/>
            <a:ext cx="2592288" cy="167860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28" y="208900"/>
            <a:ext cx="3467984" cy="6165304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4499992" y="1907642"/>
            <a:ext cx="3600400" cy="1851962"/>
            <a:chOff x="4499992" y="1907642"/>
            <a:chExt cx="3600400" cy="1851962"/>
          </a:xfrm>
        </p:grpSpPr>
        <p:cxnSp>
          <p:nvCxnSpPr>
            <p:cNvPr id="9" name="Connecteur droit avec flèche 8"/>
            <p:cNvCxnSpPr/>
            <p:nvPr/>
          </p:nvCxnSpPr>
          <p:spPr>
            <a:xfrm flipH="1" flipV="1">
              <a:off x="4499992" y="1907642"/>
              <a:ext cx="2016224" cy="133790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6372200" y="2823500"/>
              <a:ext cx="1728192" cy="936104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err="1">
                  <a:ln w="1905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Lucida Handwriting" panose="03010101010101010101" pitchFamily="66" charset="0"/>
                </a:rPr>
                <a:t>Impeller</a:t>
              </a:r>
              <a:endParaRPr lang="fr-FR" sz="2000" b="1" dirty="0">
                <a:ln w="1905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39552" y="1759120"/>
            <a:ext cx="3096344" cy="803777"/>
            <a:chOff x="539552" y="1759120"/>
            <a:chExt cx="3096344" cy="803777"/>
          </a:xfrm>
        </p:grpSpPr>
        <p:cxnSp>
          <p:nvCxnSpPr>
            <p:cNvPr id="19" name="Connecteur droit avec flèche 18"/>
            <p:cNvCxnSpPr/>
            <p:nvPr/>
          </p:nvCxnSpPr>
          <p:spPr>
            <a:xfrm>
              <a:off x="1763688" y="2084059"/>
              <a:ext cx="1872208" cy="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539552" y="1759120"/>
              <a:ext cx="1296144" cy="803777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ln w="1905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Nacelle</a:t>
              </a:r>
              <a:endParaRPr lang="fr-FR" sz="2000" dirty="0">
                <a:ln w="1905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528160" y="3861048"/>
            <a:ext cx="3323760" cy="1836160"/>
            <a:chOff x="528160" y="3861048"/>
            <a:chExt cx="3323760" cy="1836160"/>
          </a:xfrm>
        </p:grpSpPr>
        <p:cxnSp>
          <p:nvCxnSpPr>
            <p:cNvPr id="18" name="Connecteur droit avec flèche 17"/>
            <p:cNvCxnSpPr/>
            <p:nvPr/>
          </p:nvCxnSpPr>
          <p:spPr>
            <a:xfrm flipV="1">
              <a:off x="2267744" y="3861048"/>
              <a:ext cx="1584176" cy="123645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528160" y="4761104"/>
              <a:ext cx="1800200" cy="936104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ln w="1905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Tower</a:t>
              </a:r>
              <a:endParaRPr lang="fr-FR" sz="2000" b="1" dirty="0">
                <a:ln w="1905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716016" y="3961601"/>
            <a:ext cx="3710224" cy="1951697"/>
            <a:chOff x="4716016" y="3961601"/>
            <a:chExt cx="3710224" cy="1951697"/>
          </a:xfrm>
        </p:grpSpPr>
        <p:cxnSp>
          <p:nvCxnSpPr>
            <p:cNvPr id="24" name="Connecteur droit avec flèche 23"/>
            <p:cNvCxnSpPr/>
            <p:nvPr/>
          </p:nvCxnSpPr>
          <p:spPr>
            <a:xfrm flipH="1" flipV="1">
              <a:off x="4716016" y="3961601"/>
              <a:ext cx="1656184" cy="155563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6266000" y="5121166"/>
              <a:ext cx="2160240" cy="792132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err="1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Blade</a:t>
              </a:r>
              <a:endParaRPr lang="fr-FR" sz="2000" dirty="0">
                <a:ln w="19050" cmpd="sng">
                  <a:solidFill>
                    <a:srgbClr val="FFFFFF"/>
                  </a:solidFill>
                  <a:prstDash val="solid"/>
                  <a:miter lim="800000"/>
                </a:ln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0" y="215423"/>
            <a:ext cx="3145413" cy="584775"/>
          </a:xfrm>
          <a:prstGeom prst="rect">
            <a:avLst/>
          </a:prstGeom>
          <a:noFill/>
          <a:ln w="3175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u="sng" cap="none" spc="0" dirty="0" smtClean="0">
                <a:ln w="1270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Wind </a:t>
            </a:r>
            <a:r>
              <a:rPr lang="fr-FR" sz="3200" b="1" u="sng" cap="none" spc="0" dirty="0" err="1" smtClean="0">
                <a:ln w="1270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mill</a:t>
            </a:r>
            <a:r>
              <a:rPr lang="fr-FR" sz="3200" b="1" u="sng" cap="none" spc="0" dirty="0" smtClean="0">
                <a:ln w="1270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parts</a:t>
            </a:r>
            <a:endParaRPr lang="fr-FR" sz="3200" b="1" u="sng" cap="none" spc="0" dirty="0">
              <a:ln w="1270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386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>
            <a:off x="4860032" y="3645024"/>
            <a:ext cx="3447289" cy="2232256"/>
          </a:xfrm>
          <a:prstGeom prst="rect">
            <a:avLst/>
          </a:prstGeom>
        </p:spPr>
      </p:pic>
      <p:sp>
        <p:nvSpPr>
          <p:cNvPr id="2" name="Bulle ronde 1"/>
          <p:cNvSpPr/>
          <p:nvPr/>
        </p:nvSpPr>
        <p:spPr>
          <a:xfrm>
            <a:off x="4788024" y="404664"/>
            <a:ext cx="4176464" cy="1412772"/>
          </a:xfrm>
          <a:prstGeom prst="wedgeEllipseCallout">
            <a:avLst>
              <a:gd name="adj1" fmla="val 866"/>
              <a:gd name="adj2" fmla="val 16661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How </a:t>
            </a:r>
            <a:r>
              <a:rPr lang="fr-FR" sz="2400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does</a:t>
            </a:r>
            <a:r>
              <a:rPr lang="fr-FR" sz="24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the </a:t>
            </a:r>
            <a:r>
              <a:rPr lang="fr-FR" sz="2400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wind</a:t>
            </a:r>
            <a:r>
              <a:rPr lang="fr-FR" sz="24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fr-FR" sz="2400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mill</a:t>
            </a:r>
            <a:r>
              <a:rPr lang="fr-FR" sz="24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fr-FR" sz="2400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work</a:t>
            </a:r>
            <a:r>
              <a:rPr lang="fr-FR" sz="24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?</a:t>
            </a:r>
            <a:endParaRPr lang="fr-FR" sz="2400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5" name="20161116_15002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-1005972" y="1576117"/>
            <a:ext cx="6736072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2573968" cy="45759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80728"/>
            <a:ext cx="2927930" cy="52052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>
            <a:off x="179512" y="116632"/>
            <a:ext cx="2446454" cy="1584176"/>
          </a:xfrm>
          <a:prstGeom prst="rect">
            <a:avLst/>
          </a:prstGeom>
        </p:spPr>
      </p:pic>
      <p:sp>
        <p:nvSpPr>
          <p:cNvPr id="8" name="Bulle ronde 7"/>
          <p:cNvSpPr/>
          <p:nvPr/>
        </p:nvSpPr>
        <p:spPr>
          <a:xfrm>
            <a:off x="3501024" y="116632"/>
            <a:ext cx="3024336" cy="1451552"/>
          </a:xfrm>
          <a:prstGeom prst="wedgeEllipseCallout">
            <a:avLst>
              <a:gd name="adj1" fmla="val -87372"/>
              <a:gd name="adj2" fmla="val 583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1F0E9A"/>
                </a:solidFill>
              </a:rPr>
              <a:t> </a:t>
            </a:r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To </a:t>
            </a:r>
            <a:r>
              <a:rPr lang="fr-FR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make</a:t>
            </a:r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fr-FR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wind</a:t>
            </a:r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fr-FR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mill</a:t>
            </a:r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fr-FR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fuction</a:t>
            </a:r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fr-FR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you</a:t>
            </a:r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fr-FR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need</a:t>
            </a:r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…</a:t>
            </a:r>
            <a:endParaRPr lang="fr-FR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2060864" y="2636912"/>
            <a:ext cx="1440160" cy="519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5148064" y="3583332"/>
            <a:ext cx="2376264" cy="8537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" name="Groupe 2"/>
          <p:cNvGrpSpPr/>
          <p:nvPr/>
        </p:nvGrpSpPr>
        <p:grpSpPr>
          <a:xfrm>
            <a:off x="3203848" y="1916832"/>
            <a:ext cx="2664296" cy="3672408"/>
            <a:chOff x="3203848" y="1916832"/>
            <a:chExt cx="2664296" cy="3672408"/>
          </a:xfrm>
        </p:grpSpPr>
        <p:sp>
          <p:nvSpPr>
            <p:cNvPr id="18" name="Rectangle 17"/>
            <p:cNvSpPr/>
            <p:nvPr/>
          </p:nvSpPr>
          <p:spPr>
            <a:xfrm>
              <a:off x="3203848" y="1916832"/>
              <a:ext cx="2664296" cy="147256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u="sng" dirty="0" smtClean="0">
                  <a:latin typeface="Lucida Handwriting" panose="03010101010101010101" pitchFamily="66" charset="0"/>
                </a:rPr>
                <a:t>The </a:t>
              </a:r>
              <a:r>
                <a:rPr lang="fr-FR" u="sng" dirty="0" err="1" smtClean="0">
                  <a:latin typeface="Lucida Handwriting" panose="03010101010101010101" pitchFamily="66" charset="0"/>
                </a:rPr>
                <a:t>anemometer</a:t>
              </a:r>
              <a:r>
                <a:rPr lang="fr-FR" u="sng" dirty="0" smtClean="0">
                  <a:latin typeface="Lucida Handwriting" panose="03010101010101010101" pitchFamily="66" charset="0"/>
                </a:rPr>
                <a:t> </a:t>
              </a:r>
              <a:r>
                <a:rPr lang="fr-FR" dirty="0" smtClean="0">
                  <a:latin typeface="Lucida Handwriting" panose="03010101010101010101" pitchFamily="66" charset="0"/>
                </a:rPr>
                <a:t>:</a:t>
              </a:r>
            </a:p>
            <a:p>
              <a:pPr algn="ctr"/>
              <a:r>
                <a:rPr lang="fr-FR" dirty="0" smtClean="0">
                  <a:latin typeface="Lucida Handwriting" panose="03010101010101010101" pitchFamily="66" charset="0"/>
                </a:rPr>
                <a:t>It </a:t>
              </a:r>
              <a:r>
                <a:rPr lang="fr-FR" dirty="0" err="1" smtClean="0">
                  <a:latin typeface="Lucida Handwriting" panose="03010101010101010101" pitchFamily="66" charset="0"/>
                </a:rPr>
                <a:t>detects</a:t>
              </a:r>
              <a:r>
                <a:rPr lang="fr-FR" dirty="0" smtClean="0">
                  <a:latin typeface="Lucida Handwriting" panose="03010101010101010101" pitchFamily="66" charset="0"/>
                </a:rPr>
                <a:t> the </a:t>
              </a:r>
              <a:r>
                <a:rPr lang="fr-FR" dirty="0" err="1" smtClean="0">
                  <a:latin typeface="Lucida Handwriting" panose="03010101010101010101" pitchFamily="66" charset="0"/>
                </a:rPr>
                <a:t>wind</a:t>
              </a:r>
              <a:r>
                <a:rPr lang="fr-FR" dirty="0" smtClean="0">
                  <a:latin typeface="Lucida Handwriting" panose="03010101010101010101" pitchFamily="66" charset="0"/>
                </a:rPr>
                <a:t> </a:t>
              </a:r>
              <a:r>
                <a:rPr lang="fr-FR" dirty="0" err="1" smtClean="0">
                  <a:latin typeface="Lucida Handwriting" panose="03010101010101010101" pitchFamily="66" charset="0"/>
                </a:rPr>
                <a:t>velocity</a:t>
              </a:r>
              <a:r>
                <a:rPr lang="fr-FR" dirty="0" smtClean="0">
                  <a:latin typeface="Lucida Handwriting" panose="03010101010101010101" pitchFamily="66" charset="0"/>
                </a:rPr>
                <a:t>. If </a:t>
              </a:r>
              <a:r>
                <a:rPr lang="fr-FR" dirty="0" err="1" smtClean="0">
                  <a:latin typeface="Lucida Handwriting" panose="03010101010101010101" pitchFamily="66" charset="0"/>
                </a:rPr>
                <a:t>it</a:t>
              </a:r>
              <a:r>
                <a:rPr lang="fr-FR" dirty="0" smtClean="0">
                  <a:latin typeface="Lucida Handwriting" panose="03010101010101010101" pitchFamily="66" charset="0"/>
                </a:rPr>
                <a:t> </a:t>
              </a:r>
              <a:r>
                <a:rPr lang="fr-FR" dirty="0" err="1" smtClean="0">
                  <a:latin typeface="Lucida Handwriting" panose="03010101010101010101" pitchFamily="66" charset="0"/>
                </a:rPr>
                <a:t>is</a:t>
              </a:r>
              <a:r>
                <a:rPr lang="fr-FR" dirty="0" smtClean="0">
                  <a:latin typeface="Lucida Handwriting" panose="03010101010101010101" pitchFamily="66" charset="0"/>
                </a:rPr>
                <a:t> </a:t>
              </a:r>
              <a:r>
                <a:rPr lang="fr-FR" dirty="0" err="1" smtClean="0">
                  <a:latin typeface="Lucida Handwriting" panose="03010101010101010101" pitchFamily="66" charset="0"/>
                </a:rPr>
                <a:t>between</a:t>
              </a:r>
              <a:r>
                <a:rPr lang="fr-FR" dirty="0" smtClean="0">
                  <a:latin typeface="Lucida Handwriting" panose="03010101010101010101" pitchFamily="66" charset="0"/>
                </a:rPr>
                <a:t> 12 and 90 km/h…</a:t>
              </a:r>
              <a:endParaRPr lang="fr-FR" dirty="0">
                <a:latin typeface="Lucida Handwriting" panose="03010101010101010101" pitchFamily="66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373376" y="4149080"/>
              <a:ext cx="2278744" cy="144016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latin typeface="Lucida Handwriting" panose="03010101010101010101" pitchFamily="66" charset="0"/>
                </a:rPr>
                <a:t>The turbine </a:t>
              </a:r>
              <a:r>
                <a:rPr lang="fr-FR" dirty="0" err="1" smtClean="0">
                  <a:latin typeface="Lucida Handwriting" panose="03010101010101010101" pitchFamily="66" charset="0"/>
                </a:rPr>
                <a:t>turns</a:t>
              </a:r>
              <a:r>
                <a:rPr lang="fr-FR" dirty="0" smtClean="0">
                  <a:latin typeface="Lucida Handwriting" panose="03010101010101010101" pitchFamily="66" charset="0"/>
                </a:rPr>
                <a:t> on and </a:t>
              </a:r>
              <a:r>
                <a:rPr lang="fr-FR" dirty="0" err="1" smtClean="0">
                  <a:latin typeface="Lucida Handwriting" panose="03010101010101010101" pitchFamily="66" charset="0"/>
                </a:rPr>
                <a:t>it</a:t>
              </a:r>
              <a:r>
                <a:rPr lang="fr-FR" dirty="0" smtClean="0">
                  <a:latin typeface="Lucida Handwriting" panose="03010101010101010101" pitchFamily="66" charset="0"/>
                </a:rPr>
                <a:t> moves the </a:t>
              </a:r>
              <a:r>
                <a:rPr lang="fr-FR" dirty="0" err="1" smtClean="0">
                  <a:latin typeface="Lucida Handwriting" panose="03010101010101010101" pitchFamily="66" charset="0"/>
                </a:rPr>
                <a:t>blades</a:t>
              </a:r>
              <a:endParaRPr lang="fr-FR" dirty="0">
                <a:latin typeface="Lucida Handwriting" panose="03010101010101010101" pitchFamily="66" charset="0"/>
              </a:endParaRPr>
            </a:p>
          </p:txBody>
        </p:sp>
        <p:sp>
          <p:nvSpPr>
            <p:cNvPr id="25" name="Flèche vers le bas 24"/>
            <p:cNvSpPr/>
            <p:nvPr/>
          </p:nvSpPr>
          <p:spPr>
            <a:xfrm>
              <a:off x="4196532" y="3526762"/>
              <a:ext cx="591492" cy="565748"/>
            </a:xfrm>
            <a:prstGeom prst="downArrow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3768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0" t="32045" r="38500" b="47395"/>
          <a:stretch/>
        </p:blipFill>
        <p:spPr>
          <a:xfrm>
            <a:off x="725832" y="2331873"/>
            <a:ext cx="1307592" cy="10575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80728"/>
            <a:ext cx="2927930" cy="52052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>
            <a:off x="179512" y="116632"/>
            <a:ext cx="2446454" cy="1584176"/>
          </a:xfrm>
          <a:prstGeom prst="rect">
            <a:avLst/>
          </a:prstGeom>
        </p:spPr>
      </p:pic>
      <p:sp>
        <p:nvSpPr>
          <p:cNvPr id="8" name="Bulle ronde 7"/>
          <p:cNvSpPr/>
          <p:nvPr/>
        </p:nvSpPr>
        <p:spPr>
          <a:xfrm>
            <a:off x="3501024" y="116632"/>
            <a:ext cx="3024336" cy="1451552"/>
          </a:xfrm>
          <a:prstGeom prst="wedgeEllipseCallout">
            <a:avLst>
              <a:gd name="adj1" fmla="val -87372"/>
              <a:gd name="adj2" fmla="val 5837"/>
            </a:avLst>
          </a:prstGeom>
          <a:ln>
            <a:solidFill>
              <a:srgbClr val="1F0E9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To </a:t>
            </a:r>
            <a:r>
              <a:rPr lang="fr-FR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make</a:t>
            </a:r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fr-FR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wind</a:t>
            </a:r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fr-FR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mill</a:t>
            </a:r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fr-FR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fuction</a:t>
            </a:r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fr-FR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you</a:t>
            </a:r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</a:t>
            </a:r>
            <a:r>
              <a:rPr lang="fr-FR" dirty="0" err="1" smtClean="0">
                <a:solidFill>
                  <a:srgbClr val="1F0E9A"/>
                </a:solidFill>
                <a:latin typeface="Lucida Handwriting" panose="03010101010101010101" pitchFamily="66" charset="0"/>
              </a:rPr>
              <a:t>need</a:t>
            </a:r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 …</a:t>
            </a:r>
            <a:endParaRPr lang="fr-FR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1187624" y="2492896"/>
            <a:ext cx="2313400" cy="144016"/>
          </a:xfrm>
          <a:prstGeom prst="straightConnector1">
            <a:avLst/>
          </a:prstGeom>
          <a:ln w="31750">
            <a:solidFill>
              <a:srgbClr val="00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5148064" y="2688841"/>
            <a:ext cx="1800200" cy="1748271"/>
          </a:xfrm>
          <a:prstGeom prst="straightConnector1">
            <a:avLst/>
          </a:prstGeom>
          <a:ln w="31750">
            <a:solidFill>
              <a:srgbClr val="00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4" y="3933056"/>
            <a:ext cx="2259956" cy="1688160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 flipH="1">
            <a:off x="1691680" y="2789312"/>
            <a:ext cx="1961744" cy="1503784"/>
          </a:xfrm>
          <a:prstGeom prst="straightConnector1">
            <a:avLst/>
          </a:prstGeom>
          <a:ln w="31750">
            <a:solidFill>
              <a:srgbClr val="00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" name="Groupe 1"/>
          <p:cNvGrpSpPr/>
          <p:nvPr/>
        </p:nvGrpSpPr>
        <p:grpSpPr>
          <a:xfrm>
            <a:off x="3203848" y="2060848"/>
            <a:ext cx="2664296" cy="3528392"/>
            <a:chOff x="3203848" y="2060848"/>
            <a:chExt cx="2664296" cy="3528392"/>
          </a:xfrm>
        </p:grpSpPr>
        <p:sp>
          <p:nvSpPr>
            <p:cNvPr id="24" name="Rectangle 23"/>
            <p:cNvSpPr/>
            <p:nvPr/>
          </p:nvSpPr>
          <p:spPr>
            <a:xfrm>
              <a:off x="3275856" y="4149080"/>
              <a:ext cx="2304256" cy="144016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latin typeface="Lucida Handwriting" panose="03010101010101010101" pitchFamily="66" charset="0"/>
                </a:rPr>
                <a:t>The turbine </a:t>
              </a:r>
              <a:r>
                <a:rPr lang="fr-FR" dirty="0" err="1" smtClean="0">
                  <a:latin typeface="Lucida Handwriting" panose="03010101010101010101" pitchFamily="66" charset="0"/>
                </a:rPr>
                <a:t>turns</a:t>
              </a:r>
              <a:r>
                <a:rPr lang="fr-FR" dirty="0" smtClean="0">
                  <a:latin typeface="Lucida Handwriting" panose="03010101010101010101" pitchFamily="66" charset="0"/>
                </a:rPr>
                <a:t> on and </a:t>
              </a:r>
              <a:r>
                <a:rPr lang="fr-FR" dirty="0" err="1" smtClean="0">
                  <a:latin typeface="Lucida Handwriting" panose="03010101010101010101" pitchFamily="66" charset="0"/>
                </a:rPr>
                <a:t>it</a:t>
              </a:r>
              <a:r>
                <a:rPr lang="fr-FR" dirty="0" smtClean="0">
                  <a:latin typeface="Lucida Handwriting" panose="03010101010101010101" pitchFamily="66" charset="0"/>
                </a:rPr>
                <a:t> moves the nacelle</a:t>
              </a:r>
              <a:endParaRPr lang="fr-FR" dirty="0">
                <a:latin typeface="Lucida Handwriting" panose="03010101010101010101" pitchFamily="66" charset="0"/>
              </a:endParaRPr>
            </a:p>
          </p:txBody>
        </p:sp>
        <p:sp>
          <p:nvSpPr>
            <p:cNvPr id="25" name="Flèche vers le bas 24"/>
            <p:cNvSpPr/>
            <p:nvPr/>
          </p:nvSpPr>
          <p:spPr>
            <a:xfrm>
              <a:off x="4196532" y="3526762"/>
              <a:ext cx="591492" cy="565748"/>
            </a:xfrm>
            <a:prstGeom prst="down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3848" y="2060848"/>
              <a:ext cx="2664296" cy="132854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u="sng" dirty="0" smtClean="0">
                  <a:latin typeface="Lucida Handwriting" panose="03010101010101010101" pitchFamily="66" charset="0"/>
                </a:rPr>
                <a:t>The </a:t>
              </a:r>
              <a:r>
                <a:rPr lang="fr-FR" u="sng" dirty="0" err="1" smtClean="0">
                  <a:latin typeface="Lucida Handwriting" panose="03010101010101010101" pitchFamily="66" charset="0"/>
                </a:rPr>
                <a:t>wind</a:t>
              </a:r>
              <a:r>
                <a:rPr lang="fr-FR" u="sng" dirty="0" smtClean="0">
                  <a:latin typeface="Lucida Handwriting" panose="03010101010101010101" pitchFamily="66" charset="0"/>
                </a:rPr>
                <a:t> </a:t>
              </a:r>
              <a:r>
                <a:rPr lang="fr-FR" u="sng" dirty="0" err="1" smtClean="0">
                  <a:latin typeface="Lucida Handwriting" panose="03010101010101010101" pitchFamily="66" charset="0"/>
                </a:rPr>
                <a:t>vane</a:t>
              </a:r>
              <a:r>
                <a:rPr lang="fr-FR" u="sng" dirty="0" smtClean="0">
                  <a:latin typeface="Lucida Handwriting" panose="03010101010101010101" pitchFamily="66" charset="0"/>
                </a:rPr>
                <a:t> </a:t>
              </a:r>
              <a:r>
                <a:rPr lang="fr-FR" dirty="0" smtClean="0">
                  <a:latin typeface="Lucida Handwriting" panose="03010101010101010101" pitchFamily="66" charset="0"/>
                </a:rPr>
                <a:t>:</a:t>
              </a:r>
            </a:p>
            <a:p>
              <a:pPr algn="ctr"/>
              <a:r>
                <a:rPr lang="fr-FR" dirty="0" smtClean="0">
                  <a:latin typeface="Lucida Handwriting" panose="03010101010101010101" pitchFamily="66" charset="0"/>
                </a:rPr>
                <a:t>It </a:t>
              </a:r>
              <a:r>
                <a:rPr lang="fr-FR" dirty="0" err="1" smtClean="0">
                  <a:latin typeface="Lucida Handwriting" panose="03010101010101010101" pitchFamily="66" charset="0"/>
                </a:rPr>
                <a:t>detects</a:t>
              </a:r>
              <a:r>
                <a:rPr lang="fr-FR" dirty="0" smtClean="0">
                  <a:latin typeface="Lucida Handwriting" panose="03010101010101010101" pitchFamily="66" charset="0"/>
                </a:rPr>
                <a:t> the </a:t>
              </a:r>
              <a:r>
                <a:rPr lang="fr-FR" dirty="0" err="1" smtClean="0">
                  <a:latin typeface="Lucida Handwriting" panose="03010101010101010101" pitchFamily="66" charset="0"/>
                </a:rPr>
                <a:t>wind</a:t>
              </a:r>
              <a:r>
                <a:rPr lang="fr-FR" dirty="0" smtClean="0">
                  <a:latin typeface="Lucida Handwriting" panose="03010101010101010101" pitchFamily="66" charset="0"/>
                </a:rPr>
                <a:t> direction.</a:t>
              </a:r>
              <a:endParaRPr lang="fr-FR" dirty="0">
                <a:latin typeface="Lucida Handwriting" panose="030101010101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29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cteur droit avec flèche 23"/>
          <p:cNvCxnSpPr/>
          <p:nvPr/>
        </p:nvCxnSpPr>
        <p:spPr>
          <a:xfrm flipV="1">
            <a:off x="7632340" y="2267736"/>
            <a:ext cx="36004" cy="209736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0" y="244961"/>
            <a:ext cx="9117022" cy="1711997"/>
            <a:chOff x="-396552" y="151249"/>
            <a:chExt cx="9437445" cy="1772166"/>
          </a:xfrm>
        </p:grpSpPr>
        <p:grpSp>
          <p:nvGrpSpPr>
            <p:cNvPr id="7" name="Groupe 6"/>
            <p:cNvGrpSpPr/>
            <p:nvPr/>
          </p:nvGrpSpPr>
          <p:grpSpPr>
            <a:xfrm>
              <a:off x="-396552" y="151249"/>
              <a:ext cx="7087493" cy="1772166"/>
              <a:chOff x="179512" y="188640"/>
              <a:chExt cx="7497564" cy="187470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188640"/>
                <a:ext cx="2535775" cy="1872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5287" y="188641"/>
                <a:ext cx="2504785" cy="1874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4640" y="188641"/>
                <a:ext cx="2452436" cy="1872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0940" y="151249"/>
              <a:ext cx="2349953" cy="1769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>
            <a:off x="395536" y="4365104"/>
            <a:ext cx="3447289" cy="2232256"/>
          </a:xfrm>
          <a:prstGeom prst="rect">
            <a:avLst/>
          </a:prstGeom>
        </p:spPr>
      </p:pic>
      <p:sp>
        <p:nvSpPr>
          <p:cNvPr id="9" name="Bulle ronde 8"/>
          <p:cNvSpPr/>
          <p:nvPr/>
        </p:nvSpPr>
        <p:spPr>
          <a:xfrm>
            <a:off x="251520" y="2297456"/>
            <a:ext cx="1867660" cy="1431024"/>
          </a:xfrm>
          <a:prstGeom prst="wedgeEllipseCallout">
            <a:avLst>
              <a:gd name="adj1" fmla="val 21276"/>
              <a:gd name="adj2" fmla="val 8718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smtClean="0">
                <a:latin typeface="Lucida Handwriting" panose="03010101010101010101" pitchFamily="66" charset="0"/>
              </a:rPr>
              <a:t>The </a:t>
            </a:r>
            <a:r>
              <a:rPr lang="fr-FR" sz="1500" dirty="0" err="1" smtClean="0">
                <a:latin typeface="Lucida Handwriting" panose="03010101010101010101" pitchFamily="66" charset="0"/>
              </a:rPr>
              <a:t>wind</a:t>
            </a:r>
            <a:r>
              <a:rPr lang="fr-FR" sz="1500" dirty="0" smtClean="0">
                <a:latin typeface="Lucida Handwriting" panose="03010101010101010101" pitchFamily="66" charset="0"/>
              </a:rPr>
              <a:t> </a:t>
            </a:r>
            <a:r>
              <a:rPr lang="fr-FR" sz="1500" dirty="0" err="1" smtClean="0">
                <a:latin typeface="Lucida Handwriting" panose="03010101010101010101" pitchFamily="66" charset="0"/>
              </a:rPr>
              <a:t>turns</a:t>
            </a:r>
            <a:r>
              <a:rPr lang="fr-FR" sz="1500" dirty="0" smtClean="0">
                <a:latin typeface="Lucida Handwriting" panose="03010101010101010101" pitchFamily="66" charset="0"/>
              </a:rPr>
              <a:t> the </a:t>
            </a:r>
            <a:r>
              <a:rPr lang="fr-FR" sz="1500" dirty="0" err="1" smtClean="0">
                <a:latin typeface="Lucida Handwriting" panose="03010101010101010101" pitchFamily="66" charset="0"/>
              </a:rPr>
              <a:t>blades</a:t>
            </a:r>
            <a:endParaRPr lang="fr-FR" sz="1500" dirty="0">
              <a:latin typeface="Lucida Handwriting" panose="03010101010101010101" pitchFamily="66" charset="0"/>
            </a:endParaRPr>
          </a:p>
        </p:txBody>
      </p:sp>
      <p:sp>
        <p:nvSpPr>
          <p:cNvPr id="10" name="Bulle ronde 9"/>
          <p:cNvSpPr/>
          <p:nvPr/>
        </p:nvSpPr>
        <p:spPr>
          <a:xfrm>
            <a:off x="2119180" y="2267736"/>
            <a:ext cx="2483914" cy="1721268"/>
          </a:xfrm>
          <a:prstGeom prst="wedgeEllipseCallout">
            <a:avLst>
              <a:gd name="adj1" fmla="val -15864"/>
              <a:gd name="adj2" fmla="val 9095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err="1" smtClean="0">
                <a:latin typeface="Lucida Handwriting" panose="03010101010101010101" pitchFamily="66" charset="0"/>
              </a:rPr>
              <a:t>After</a:t>
            </a:r>
            <a:r>
              <a:rPr lang="fr-FR" sz="1500" dirty="0" smtClean="0">
                <a:latin typeface="Lucida Handwriting" panose="03010101010101010101" pitchFamily="66" charset="0"/>
              </a:rPr>
              <a:t> </a:t>
            </a:r>
            <a:r>
              <a:rPr lang="fr-FR" sz="1500" dirty="0" err="1" smtClean="0">
                <a:latin typeface="Lucida Handwriting" panose="03010101010101010101" pitchFamily="66" charset="0"/>
              </a:rPr>
              <a:t>that</a:t>
            </a:r>
            <a:r>
              <a:rPr lang="fr-FR" sz="1500" dirty="0" smtClean="0">
                <a:latin typeface="Lucida Handwriting" panose="03010101010101010101" pitchFamily="66" charset="0"/>
              </a:rPr>
              <a:t> the axis causes the rotation of </a:t>
            </a:r>
            <a:r>
              <a:rPr lang="fr-FR" sz="1500" dirty="0" err="1" smtClean="0">
                <a:latin typeface="Lucida Handwriting" panose="03010101010101010101" pitchFamily="66" charset="0"/>
              </a:rPr>
              <a:t>everything</a:t>
            </a:r>
            <a:r>
              <a:rPr lang="fr-FR" sz="1500" dirty="0" smtClean="0">
                <a:latin typeface="Lucida Handwriting" panose="03010101010101010101" pitchFamily="66" charset="0"/>
              </a:rPr>
              <a:t> </a:t>
            </a:r>
            <a:r>
              <a:rPr lang="fr-FR" sz="1500" dirty="0" err="1" smtClean="0">
                <a:latin typeface="Lucida Handwriting" panose="03010101010101010101" pitchFamily="66" charset="0"/>
              </a:rPr>
              <a:t>inside</a:t>
            </a:r>
            <a:r>
              <a:rPr lang="fr-FR" sz="1500" dirty="0" smtClean="0">
                <a:latin typeface="Lucida Handwriting" panose="03010101010101010101" pitchFamily="66" charset="0"/>
              </a:rPr>
              <a:t> </a:t>
            </a:r>
            <a:endParaRPr lang="fr-FR" sz="1500" dirty="0">
              <a:latin typeface="Lucida Handwriting" panose="03010101010101010101" pitchFamily="66" charset="0"/>
            </a:endParaRPr>
          </a:p>
        </p:txBody>
      </p:sp>
      <p:sp>
        <p:nvSpPr>
          <p:cNvPr id="11" name="Bulle ronde 10"/>
          <p:cNvSpPr/>
          <p:nvPr/>
        </p:nvSpPr>
        <p:spPr>
          <a:xfrm>
            <a:off x="4935990" y="2049872"/>
            <a:ext cx="2300306" cy="2164324"/>
          </a:xfrm>
          <a:prstGeom prst="wedgeEllipseCallout">
            <a:avLst>
              <a:gd name="adj1" fmla="val -105088"/>
              <a:gd name="adj2" fmla="val 9145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smtClean="0">
                <a:latin typeface="Lucida Handwriting" panose="03010101010101010101" pitchFamily="66" charset="0"/>
              </a:rPr>
              <a:t>The multiplier </a:t>
            </a:r>
            <a:r>
              <a:rPr lang="fr-FR" sz="1500" dirty="0" err="1" smtClean="0">
                <a:latin typeface="Lucida Handwriting" panose="03010101010101010101" pitchFamily="66" charset="0"/>
              </a:rPr>
              <a:t>transforms</a:t>
            </a:r>
            <a:r>
              <a:rPr lang="fr-FR" sz="1500" dirty="0" smtClean="0">
                <a:latin typeface="Lucida Handwriting" panose="03010101010101010101" pitchFamily="66" charset="0"/>
              </a:rPr>
              <a:t> a </a:t>
            </a:r>
            <a:r>
              <a:rPr lang="fr-FR" sz="1500" dirty="0" err="1" smtClean="0">
                <a:latin typeface="Lucida Handwriting" panose="03010101010101010101" pitchFamily="66" charset="0"/>
              </a:rPr>
              <a:t>small</a:t>
            </a:r>
            <a:r>
              <a:rPr lang="fr-FR" sz="1500" dirty="0" smtClean="0">
                <a:latin typeface="Lucida Handwriting" panose="03010101010101010101" pitchFamily="66" charset="0"/>
              </a:rPr>
              <a:t> </a:t>
            </a:r>
            <a:r>
              <a:rPr lang="fr-FR" sz="1500" dirty="0" err="1" smtClean="0">
                <a:latin typeface="Lucida Handwriting" panose="03010101010101010101" pitchFamily="66" charset="0"/>
              </a:rPr>
              <a:t>amount</a:t>
            </a:r>
            <a:r>
              <a:rPr lang="fr-FR" sz="1500" dirty="0" smtClean="0">
                <a:latin typeface="Lucida Handwriting" panose="03010101010101010101" pitchFamily="66" charset="0"/>
              </a:rPr>
              <a:t> of </a:t>
            </a:r>
            <a:r>
              <a:rPr lang="fr-FR" sz="1500" dirty="0" err="1" smtClean="0">
                <a:latin typeface="Lucida Handwriting" panose="03010101010101010101" pitchFamily="66" charset="0"/>
              </a:rPr>
              <a:t>energy</a:t>
            </a:r>
            <a:r>
              <a:rPr lang="fr-FR" sz="1500" dirty="0" smtClean="0">
                <a:latin typeface="Lucida Handwriting" panose="03010101010101010101" pitchFamily="66" charset="0"/>
              </a:rPr>
              <a:t> </a:t>
            </a:r>
            <a:r>
              <a:rPr lang="fr-FR" sz="1500" dirty="0" err="1" smtClean="0">
                <a:latin typeface="Lucida Handwriting" panose="03010101010101010101" pitchFamily="66" charset="0"/>
              </a:rPr>
              <a:t>into</a:t>
            </a:r>
            <a:r>
              <a:rPr lang="fr-FR" sz="1500" dirty="0" smtClean="0">
                <a:latin typeface="Lucida Handwriting" panose="03010101010101010101" pitchFamily="66" charset="0"/>
              </a:rPr>
              <a:t> a </a:t>
            </a:r>
            <a:r>
              <a:rPr lang="fr-FR" sz="1500" dirty="0" err="1" smtClean="0">
                <a:latin typeface="Lucida Handwriting" panose="03010101010101010101" pitchFamily="66" charset="0"/>
              </a:rPr>
              <a:t>huge</a:t>
            </a:r>
            <a:r>
              <a:rPr lang="fr-FR" sz="1500" dirty="0" smtClean="0">
                <a:latin typeface="Lucida Handwriting" panose="03010101010101010101" pitchFamily="66" charset="0"/>
              </a:rPr>
              <a:t> one</a:t>
            </a:r>
            <a:endParaRPr lang="fr-FR" sz="1500" dirty="0">
              <a:latin typeface="Lucida Handwriting" panose="03010101010101010101" pitchFamily="66" charset="0"/>
            </a:endParaRPr>
          </a:p>
        </p:txBody>
      </p:sp>
      <p:sp>
        <p:nvSpPr>
          <p:cNvPr id="12" name="Bulle ronde 11"/>
          <p:cNvSpPr/>
          <p:nvPr/>
        </p:nvSpPr>
        <p:spPr>
          <a:xfrm>
            <a:off x="6604184" y="4214196"/>
            <a:ext cx="2288296" cy="2187656"/>
          </a:xfrm>
          <a:prstGeom prst="wedgeEllipseCallout">
            <a:avLst>
              <a:gd name="adj1" fmla="val -209338"/>
              <a:gd name="adj2" fmla="val 1512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smtClean="0">
                <a:latin typeface="Lucida Handwriting" panose="03010101010101010101" pitchFamily="66" charset="0"/>
              </a:rPr>
              <a:t>And the </a:t>
            </a:r>
            <a:r>
              <a:rPr lang="fr-FR" sz="1500" dirty="0" err="1" smtClean="0">
                <a:latin typeface="Lucida Handwriting" panose="03010101010101010101" pitchFamily="66" charset="0"/>
              </a:rPr>
              <a:t>generator</a:t>
            </a:r>
            <a:r>
              <a:rPr lang="fr-FR" sz="1500" dirty="0" smtClean="0">
                <a:latin typeface="Lucida Handwriting" panose="03010101010101010101" pitchFamily="66" charset="0"/>
              </a:rPr>
              <a:t> </a:t>
            </a:r>
            <a:r>
              <a:rPr lang="fr-FR" sz="1500" dirty="0" err="1" smtClean="0">
                <a:latin typeface="Lucida Handwriting" panose="03010101010101010101" pitchFamily="66" charset="0"/>
              </a:rPr>
              <a:t>transforms</a:t>
            </a:r>
            <a:r>
              <a:rPr lang="fr-FR" sz="1500" dirty="0" smtClean="0">
                <a:latin typeface="Lucida Handwriting" panose="03010101010101010101" pitchFamily="66" charset="0"/>
              </a:rPr>
              <a:t> </a:t>
            </a:r>
            <a:r>
              <a:rPr lang="fr-FR" sz="1500" dirty="0" smtClean="0">
                <a:latin typeface="Lucida Handwriting" panose="03010101010101010101" pitchFamily="66" charset="0"/>
              </a:rPr>
              <a:t>the </a:t>
            </a:r>
            <a:r>
              <a:rPr lang="fr-FR" sz="1500" dirty="0" err="1" smtClean="0">
                <a:latin typeface="Lucida Handwriting" panose="03010101010101010101" pitchFamily="66" charset="0"/>
              </a:rPr>
              <a:t>energy</a:t>
            </a:r>
            <a:r>
              <a:rPr lang="fr-FR" sz="1500" dirty="0">
                <a:latin typeface="Lucida Handwriting" panose="03010101010101010101" pitchFamily="66" charset="0"/>
              </a:rPr>
              <a:t> </a:t>
            </a:r>
            <a:r>
              <a:rPr lang="fr-FR" sz="1500" dirty="0" err="1" smtClean="0">
                <a:latin typeface="Lucida Handwriting" panose="03010101010101010101" pitchFamily="66" charset="0"/>
              </a:rPr>
              <a:t>into</a:t>
            </a:r>
            <a:r>
              <a:rPr lang="fr-FR" sz="1500" dirty="0" smtClean="0">
                <a:latin typeface="Lucida Handwriting" panose="03010101010101010101" pitchFamily="66" charset="0"/>
              </a:rPr>
              <a:t> </a:t>
            </a:r>
            <a:r>
              <a:rPr lang="fr-FR" sz="1500" dirty="0" err="1" smtClean="0">
                <a:latin typeface="Lucida Handwriting" panose="03010101010101010101" pitchFamily="66" charset="0"/>
              </a:rPr>
              <a:t>electricity</a:t>
            </a:r>
            <a:endParaRPr lang="fr-FR" sz="1500" dirty="0">
              <a:latin typeface="Lucida Handwriting" panose="03010101010101010101" pitchFamily="66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539552" y="2060848"/>
            <a:ext cx="72008" cy="288032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3347864" y="2009620"/>
            <a:ext cx="13273" cy="20688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5508104" y="1961276"/>
            <a:ext cx="0" cy="20688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5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4725144"/>
            <a:ext cx="9055611" cy="1720834"/>
            <a:chOff x="467544" y="202393"/>
            <a:chExt cx="10627240" cy="20194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010" r="-505"/>
            <a:stretch/>
          </p:blipFill>
          <p:spPr bwMode="auto">
            <a:xfrm>
              <a:off x="467544" y="202394"/>
              <a:ext cx="2710093" cy="200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8129" y="202393"/>
              <a:ext cx="2633750" cy="201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7637" y="211919"/>
              <a:ext cx="2660492" cy="2009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1032" y="202393"/>
              <a:ext cx="2633752" cy="2019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>
            <a:off x="205050" y="248693"/>
            <a:ext cx="3447289" cy="2232256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flipH="1" flipV="1">
            <a:off x="539552" y="2060848"/>
            <a:ext cx="72008" cy="20688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827584" y="4077072"/>
            <a:ext cx="108012" cy="576063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3652339" y="3861048"/>
            <a:ext cx="199581" cy="864096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endCxn id="1029" idx="0"/>
          </p:cNvCxnSpPr>
          <p:nvPr/>
        </p:nvCxnSpPr>
        <p:spPr>
          <a:xfrm>
            <a:off x="7451387" y="2033081"/>
            <a:ext cx="482097" cy="2692063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6084168" y="2060848"/>
            <a:ext cx="648072" cy="2474336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ulle ronde 9"/>
          <p:cNvSpPr/>
          <p:nvPr/>
        </p:nvSpPr>
        <p:spPr>
          <a:xfrm>
            <a:off x="5434159" y="505176"/>
            <a:ext cx="3386313" cy="1719289"/>
          </a:xfrm>
          <a:prstGeom prst="wedgeEllipseCallout">
            <a:avLst>
              <a:gd name="adj1" fmla="val -109044"/>
              <a:gd name="adj2" fmla="val 2013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700" dirty="0" err="1" smtClean="0">
                <a:latin typeface="Lucida Handwriting" panose="03010101010101010101" pitchFamily="66" charset="0"/>
              </a:rPr>
              <a:t>Then</a:t>
            </a:r>
            <a:r>
              <a:rPr lang="fr-FR" sz="1700" dirty="0" smtClean="0">
                <a:latin typeface="Lucida Handwriting" panose="03010101010101010101" pitchFamily="66" charset="0"/>
              </a:rPr>
              <a:t>  all </a:t>
            </a:r>
            <a:r>
              <a:rPr lang="fr-FR" sz="1700" dirty="0" err="1" smtClean="0">
                <a:latin typeface="Lucida Handwriting" panose="03010101010101010101" pitchFamily="66" charset="0"/>
              </a:rPr>
              <a:t>this</a:t>
            </a:r>
            <a:r>
              <a:rPr lang="fr-FR" sz="1700" dirty="0" smtClean="0">
                <a:latin typeface="Lucida Handwriting" panose="03010101010101010101" pitchFamily="66" charset="0"/>
              </a:rPr>
              <a:t> </a:t>
            </a:r>
            <a:r>
              <a:rPr lang="fr-FR" sz="1700" dirty="0" err="1" smtClean="0">
                <a:latin typeface="Lucida Handwriting" panose="03010101010101010101" pitchFamily="66" charset="0"/>
              </a:rPr>
              <a:t>energy</a:t>
            </a:r>
            <a:r>
              <a:rPr lang="fr-FR" sz="1700" dirty="0" smtClean="0">
                <a:latin typeface="Lucida Handwriting" panose="03010101010101010101" pitchFamily="66" charset="0"/>
              </a:rPr>
              <a:t> </a:t>
            </a:r>
            <a:r>
              <a:rPr lang="fr-FR" sz="1700" dirty="0" err="1" smtClean="0">
                <a:latin typeface="Lucida Handwriting" panose="03010101010101010101" pitchFamily="66" charset="0"/>
              </a:rPr>
              <a:t>is</a:t>
            </a:r>
            <a:r>
              <a:rPr lang="fr-FR" sz="1700" dirty="0" smtClean="0">
                <a:latin typeface="Lucida Handwriting" panose="03010101010101010101" pitchFamily="66" charset="0"/>
              </a:rPr>
              <a:t> </a:t>
            </a:r>
            <a:r>
              <a:rPr lang="fr-FR" sz="1700" dirty="0" err="1" smtClean="0">
                <a:latin typeface="Lucida Handwriting" panose="03010101010101010101" pitchFamily="66" charset="0"/>
              </a:rPr>
              <a:t>used</a:t>
            </a:r>
            <a:r>
              <a:rPr lang="fr-FR" sz="1700" dirty="0" smtClean="0">
                <a:latin typeface="Lucida Handwriting" panose="03010101010101010101" pitchFamily="66" charset="0"/>
              </a:rPr>
              <a:t> to </a:t>
            </a:r>
            <a:r>
              <a:rPr lang="fr-FR" sz="1700" dirty="0" err="1" smtClean="0">
                <a:latin typeface="Lucida Handwriting" panose="03010101010101010101" pitchFamily="66" charset="0"/>
              </a:rPr>
              <a:t>empower</a:t>
            </a:r>
            <a:r>
              <a:rPr lang="fr-FR" sz="1700" dirty="0" smtClean="0">
                <a:latin typeface="Lucida Handwriting" panose="03010101010101010101" pitchFamily="66" charset="0"/>
              </a:rPr>
              <a:t> </a:t>
            </a:r>
            <a:r>
              <a:rPr lang="fr-FR" sz="1700" dirty="0" err="1" smtClean="0">
                <a:latin typeface="Lucida Handwriting" panose="03010101010101010101" pitchFamily="66" charset="0"/>
              </a:rPr>
              <a:t>cities</a:t>
            </a:r>
            <a:r>
              <a:rPr lang="fr-FR" sz="1700" dirty="0" smtClean="0">
                <a:latin typeface="Lucida Handwriting" panose="03010101010101010101" pitchFamily="66" charset="0"/>
              </a:rPr>
              <a:t> , industries, </a:t>
            </a:r>
            <a:r>
              <a:rPr lang="fr-FR" sz="1700" dirty="0" err="1" smtClean="0">
                <a:latin typeface="Lucida Handwriting" panose="03010101010101010101" pitchFamily="66" charset="0"/>
              </a:rPr>
              <a:t>houses</a:t>
            </a:r>
            <a:r>
              <a:rPr lang="fr-FR" sz="1700" dirty="0" smtClean="0">
                <a:latin typeface="Lucida Handwriting" panose="03010101010101010101" pitchFamily="66" charset="0"/>
              </a:rPr>
              <a:t>, …</a:t>
            </a:r>
            <a:endParaRPr lang="fr-FR" sz="1700" dirty="0">
              <a:latin typeface="Lucida Handwriting" panose="03010101010101010101" pitchFamily="66" charset="0"/>
            </a:endParaRPr>
          </a:p>
        </p:txBody>
      </p:sp>
      <p:sp>
        <p:nvSpPr>
          <p:cNvPr id="9" name="Bulle ronde 8"/>
          <p:cNvSpPr/>
          <p:nvPr/>
        </p:nvSpPr>
        <p:spPr>
          <a:xfrm>
            <a:off x="3442826" y="2708920"/>
            <a:ext cx="1993270" cy="1368152"/>
          </a:xfrm>
          <a:prstGeom prst="wedgeEllipseCallout">
            <a:avLst>
              <a:gd name="adj1" fmla="val -93505"/>
              <a:gd name="adj2" fmla="val -9060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700" dirty="0" err="1" smtClean="0">
                <a:latin typeface="Lucida Handwriting" panose="03010101010101010101" pitchFamily="66" charset="0"/>
              </a:rPr>
              <a:t>Through</a:t>
            </a:r>
            <a:r>
              <a:rPr lang="fr-FR" sz="1700" dirty="0" smtClean="0">
                <a:latin typeface="Lucida Handwriting" panose="03010101010101010101" pitchFamily="66" charset="0"/>
              </a:rPr>
              <a:t> </a:t>
            </a:r>
            <a:r>
              <a:rPr lang="fr-FR" sz="1700" dirty="0" err="1" smtClean="0">
                <a:latin typeface="Lucida Handwriting" panose="03010101010101010101" pitchFamily="66" charset="0"/>
              </a:rPr>
              <a:t>big</a:t>
            </a:r>
            <a:r>
              <a:rPr lang="fr-FR" sz="1700" dirty="0" smtClean="0">
                <a:latin typeface="Lucida Handwriting" panose="03010101010101010101" pitchFamily="66" charset="0"/>
              </a:rPr>
              <a:t> </a:t>
            </a:r>
            <a:r>
              <a:rPr lang="fr-FR" sz="1700" dirty="0" err="1" smtClean="0">
                <a:latin typeface="Lucida Handwriting" panose="03010101010101010101" pitchFamily="66" charset="0"/>
              </a:rPr>
              <a:t>cables</a:t>
            </a:r>
            <a:endParaRPr lang="fr-FR" sz="1700" dirty="0">
              <a:latin typeface="Lucida Handwriting" panose="03010101010101010101" pitchFamily="66" charset="0"/>
            </a:endParaRPr>
          </a:p>
        </p:txBody>
      </p:sp>
      <p:sp>
        <p:nvSpPr>
          <p:cNvPr id="3" name="Bulle ronde 2"/>
          <p:cNvSpPr/>
          <p:nvPr/>
        </p:nvSpPr>
        <p:spPr>
          <a:xfrm>
            <a:off x="293082" y="2899930"/>
            <a:ext cx="2016224" cy="1451626"/>
          </a:xfrm>
          <a:prstGeom prst="wedgeEllipseCallout">
            <a:avLst>
              <a:gd name="adj1" fmla="val 25013"/>
              <a:gd name="adj2" fmla="val -11998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700" dirty="0" smtClean="0">
                <a:latin typeface="Lucida Handwriting" panose="03010101010101010101" pitchFamily="66" charset="0"/>
              </a:rPr>
              <a:t>This </a:t>
            </a:r>
            <a:r>
              <a:rPr lang="fr-FR" sz="1700" dirty="0" err="1" smtClean="0">
                <a:latin typeface="Lucida Handwriting" panose="03010101010101010101" pitchFamily="66" charset="0"/>
              </a:rPr>
              <a:t>energy</a:t>
            </a:r>
            <a:r>
              <a:rPr lang="fr-FR" sz="1700" dirty="0" smtClean="0">
                <a:latin typeface="Lucida Handwriting" panose="03010101010101010101" pitchFamily="66" charset="0"/>
              </a:rPr>
              <a:t> </a:t>
            </a:r>
            <a:r>
              <a:rPr lang="fr-FR" sz="1700" dirty="0" err="1" smtClean="0">
                <a:latin typeface="Lucida Handwriting" panose="03010101010101010101" pitchFamily="66" charset="0"/>
              </a:rPr>
              <a:t>is</a:t>
            </a:r>
            <a:r>
              <a:rPr lang="fr-FR" sz="1700" dirty="0" smtClean="0">
                <a:latin typeface="Lucida Handwriting" panose="03010101010101010101" pitchFamily="66" charset="0"/>
              </a:rPr>
              <a:t> sent to a power station</a:t>
            </a:r>
            <a:endParaRPr lang="fr-FR" sz="1700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45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Personnalisé 1">
      <a:dk1>
        <a:srgbClr val="243C75"/>
      </a:dk1>
      <a:lt1>
        <a:srgbClr val="365BB0"/>
      </a:lt1>
      <a:dk2>
        <a:srgbClr val="A2B5E2"/>
      </a:dk2>
      <a:lt2>
        <a:srgbClr val="0070C0"/>
      </a:lt2>
      <a:accent1>
        <a:srgbClr val="C1CEEB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506</TotalTime>
  <Words>195</Words>
  <Application>Microsoft Office PowerPoint</Application>
  <PresentationFormat>Affichage à l'écran (4:3)</PresentationFormat>
  <Paragraphs>37</Paragraphs>
  <Slides>13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Apex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Saint Gabriel - Saint Michel</cp:lastModifiedBy>
  <cp:revision>39</cp:revision>
  <dcterms:modified xsi:type="dcterms:W3CDTF">2016-11-18T11:08:37Z</dcterms:modified>
</cp:coreProperties>
</file>