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F5C1808-B7EC-4772-A37F-88892FAE5EC9}" type="datetimeFigureOut">
              <a:rPr lang="tr-TR" smtClean="0"/>
              <a:t>15.12.2016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10" name="Dikdörtgen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Dikdörtgen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Dikdörtgen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üz Bağlayıcı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Düz Bağlayıcı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Dikdörtgen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ACD2F8A-E53F-4F3F-9D1E-D68E42567F34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C1808-B7EC-4772-A37F-88892FAE5EC9}" type="datetimeFigureOut">
              <a:rPr lang="tr-TR" smtClean="0"/>
              <a:t>15.12.2016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D2F8A-E53F-4F3F-9D1E-D68E42567F3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C1808-B7EC-4772-A37F-88892FAE5EC9}" type="datetimeFigureOut">
              <a:rPr lang="tr-TR" smtClean="0"/>
              <a:t>15.12.2016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D2F8A-E53F-4F3F-9D1E-D68E42567F3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F5C1808-B7EC-4772-A37F-88892FAE5EC9}" type="datetimeFigureOut">
              <a:rPr lang="tr-TR" smtClean="0"/>
              <a:t>15.12.2016</a:t>
            </a:fld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ACD2F8A-E53F-4F3F-9D1E-D68E42567F34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F5C1808-B7EC-4772-A37F-88892FAE5EC9}" type="datetimeFigureOut">
              <a:rPr lang="tr-TR" smtClean="0"/>
              <a:t>15.12.2016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tr-TR"/>
          </a:p>
        </p:txBody>
      </p:sp>
      <p:sp>
        <p:nvSpPr>
          <p:cNvPr id="9" name="Dikdörtgen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Düz Bağlayıcı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Düz Bağlayıcı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ikdörtgen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Düz Bağlayıcı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ACD2F8A-E53F-4F3F-9D1E-D68E42567F34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C1808-B7EC-4772-A37F-88892FAE5EC9}" type="datetimeFigureOut">
              <a:rPr lang="tr-TR" smtClean="0"/>
              <a:t>15.12.2016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D2F8A-E53F-4F3F-9D1E-D68E42567F34}" type="slidenum">
              <a:rPr lang="tr-TR" smtClean="0"/>
              <a:t>‹#›</a:t>
            </a:fld>
            <a:endParaRPr lang="tr-TR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C1808-B7EC-4772-A37F-88892FAE5EC9}" type="datetimeFigureOut">
              <a:rPr lang="tr-TR" smtClean="0"/>
              <a:t>15.12.2016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D2F8A-E53F-4F3F-9D1E-D68E42567F34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Metin Yer Tutucus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Metin Yer Tutucus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F5C1808-B7EC-4772-A37F-88892FAE5EC9}" type="datetimeFigureOut">
              <a:rPr lang="tr-TR" smtClean="0"/>
              <a:t>15.12.2016</a:t>
            </a:fld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ACD2F8A-E53F-4F3F-9D1E-D68E42567F34}" type="slidenum">
              <a:rPr lang="tr-TR" smtClean="0"/>
              <a:t>‹#›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C1808-B7EC-4772-A37F-88892FAE5EC9}" type="datetimeFigureOut">
              <a:rPr lang="tr-TR" smtClean="0"/>
              <a:t>15.12.2016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D2F8A-E53F-4F3F-9D1E-D68E42567F34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İçerik Yer Tutucus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Veri Yer Tutucus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F5C1808-B7EC-4772-A37F-88892FAE5EC9}" type="datetimeFigureOut">
              <a:rPr lang="tr-TR" smtClean="0"/>
              <a:t>15.12.2016</a:t>
            </a:fld>
            <a:endParaRPr lang="tr-TR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ACD2F8A-E53F-4F3F-9D1E-D68E42567F34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Altbilgi Yer Tutucusu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üz Bağlayıcı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Düz Bağlayıcı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Veri Yer Tutucus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F5C1808-B7EC-4772-A37F-88892FAE5EC9}" type="datetimeFigureOut">
              <a:rPr lang="tr-TR" smtClean="0"/>
              <a:t>15.12.2016</a:t>
            </a:fld>
            <a:endParaRPr lang="tr-TR"/>
          </a:p>
        </p:txBody>
      </p:sp>
      <p:sp>
        <p:nvSpPr>
          <p:cNvPr id="18" name="Slayt Numarası Yer Tutucus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ACD2F8A-E53F-4F3F-9D1E-D68E42567F34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Altbilgi Yer Tutucusu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F5C1808-B7EC-4772-A37F-88892FAE5EC9}" type="datetimeFigureOut">
              <a:rPr lang="tr-TR" smtClean="0"/>
              <a:t>15.12.2016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ACD2F8A-E53F-4F3F-9D1E-D68E42567F34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21417"/>
            <a:ext cx="2018966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21416"/>
            <a:ext cx="2119546" cy="1224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8840"/>
            <a:ext cx="8522735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090" y="5159546"/>
            <a:ext cx="2307917" cy="1287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9332" y="5099404"/>
            <a:ext cx="2344026" cy="1408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Dikdörtgen 10"/>
          <p:cNvSpPr/>
          <p:nvPr/>
        </p:nvSpPr>
        <p:spPr>
          <a:xfrm>
            <a:off x="1820830" y="3789040"/>
            <a:ext cx="7012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b="1" dirty="0" smtClean="0"/>
              <a:t>HAREKETE GEÇİREN GENÇ İNSANLAR</a:t>
            </a:r>
            <a:endParaRPr lang="fr-FR" sz="2400" b="1" dirty="0"/>
          </a:p>
        </p:txBody>
      </p:sp>
    </p:spTree>
    <p:extLst>
      <p:ext uri="{BB962C8B-B14F-4D97-AF65-F5344CB8AC3E}">
        <p14:creationId xmlns:p14="http://schemas.microsoft.com/office/powerpoint/2010/main" val="3278172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uage 14"/>
          <p:cNvSpPr/>
          <p:nvPr/>
        </p:nvSpPr>
        <p:spPr>
          <a:xfrm>
            <a:off x="3707904" y="3564072"/>
            <a:ext cx="4464496" cy="2445219"/>
          </a:xfrm>
          <a:prstGeom prst="cloud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 smtClean="0">
                <a:solidFill>
                  <a:schemeClr val="tx1"/>
                </a:solidFill>
              </a:rPr>
              <a:t>DİKKATİNİZ İÇİN TEŞEKKÜRLER…</a:t>
            </a:r>
            <a:endParaRPr lang="fr-FR" sz="2400" dirty="0"/>
          </a:p>
        </p:txBody>
      </p:sp>
      <p:grpSp>
        <p:nvGrpSpPr>
          <p:cNvPr id="5" name="Groupe 16"/>
          <p:cNvGrpSpPr/>
          <p:nvPr/>
        </p:nvGrpSpPr>
        <p:grpSpPr>
          <a:xfrm>
            <a:off x="479263" y="409971"/>
            <a:ext cx="7477113" cy="4061387"/>
            <a:chOff x="479263" y="409971"/>
            <a:chExt cx="7477113" cy="4061387"/>
          </a:xfrm>
        </p:grpSpPr>
        <p:grpSp>
          <p:nvGrpSpPr>
            <p:cNvPr id="6" name="Groupe 3"/>
            <p:cNvGrpSpPr/>
            <p:nvPr/>
          </p:nvGrpSpPr>
          <p:grpSpPr>
            <a:xfrm>
              <a:off x="479263" y="661310"/>
              <a:ext cx="2544505" cy="3810048"/>
              <a:chOff x="1394025" y="2024844"/>
              <a:chExt cx="1944216" cy="2911198"/>
            </a:xfrm>
          </p:grpSpPr>
          <p:sp>
            <p:nvSpPr>
              <p:cNvPr id="8" name="Pensées 4"/>
              <p:cNvSpPr/>
              <p:nvPr/>
            </p:nvSpPr>
            <p:spPr>
              <a:xfrm>
                <a:off x="1394025" y="2024844"/>
                <a:ext cx="1944216" cy="1606218"/>
              </a:xfrm>
              <a:prstGeom prst="cloudCallout">
                <a:avLst>
                  <a:gd name="adj1" fmla="val 251"/>
                  <a:gd name="adj2" fmla="val 23914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9" name="Trapèze 5"/>
              <p:cNvSpPr/>
              <p:nvPr/>
            </p:nvSpPr>
            <p:spPr>
              <a:xfrm>
                <a:off x="1640977" y="3567890"/>
                <a:ext cx="1440160" cy="1368152"/>
              </a:xfrm>
              <a:prstGeom prst="trapezoid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" name="Émoticône 6"/>
              <p:cNvSpPr/>
              <p:nvPr/>
            </p:nvSpPr>
            <p:spPr>
              <a:xfrm>
                <a:off x="1676981" y="2506789"/>
                <a:ext cx="1368152" cy="1224136"/>
              </a:xfrm>
              <a:prstGeom prst="smileyFace">
                <a:avLst/>
              </a:prstGeom>
              <a:solidFill>
                <a:srgbClr val="B17C5B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1" name="Ellipse 7"/>
              <p:cNvSpPr/>
              <p:nvPr/>
            </p:nvSpPr>
            <p:spPr>
              <a:xfrm>
                <a:off x="2000383" y="2790635"/>
                <a:ext cx="252028" cy="252028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2" name="Ellipse 8"/>
              <p:cNvSpPr/>
              <p:nvPr/>
            </p:nvSpPr>
            <p:spPr>
              <a:xfrm>
                <a:off x="2488379" y="2790635"/>
                <a:ext cx="252028" cy="252028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3" name="Lune 10"/>
              <p:cNvSpPr/>
              <p:nvPr/>
            </p:nvSpPr>
            <p:spPr>
              <a:xfrm rot="16200000">
                <a:off x="2221815" y="3026228"/>
                <a:ext cx="288636" cy="810794"/>
              </a:xfrm>
              <a:prstGeom prst="moon">
                <a:avLst/>
              </a:prstGeom>
              <a:solidFill>
                <a:srgbClr val="ED1D0D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4" name="Ellipse 11"/>
              <p:cNvSpPr/>
              <p:nvPr/>
            </p:nvSpPr>
            <p:spPr>
              <a:xfrm>
                <a:off x="2326914" y="3122945"/>
                <a:ext cx="78439" cy="72106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5" name="Ellipse 12"/>
              <p:cNvSpPr/>
              <p:nvPr/>
            </p:nvSpPr>
            <p:spPr>
              <a:xfrm>
                <a:off x="2094893" y="2885145"/>
                <a:ext cx="63007" cy="63007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6" name="Ellipse 13"/>
              <p:cNvSpPr/>
              <p:nvPr/>
            </p:nvSpPr>
            <p:spPr>
              <a:xfrm>
                <a:off x="2582889" y="2885145"/>
                <a:ext cx="63007" cy="63007"/>
              </a:xfrm>
              <a:prstGeom prst="ellipse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sp>
          <p:nvSpPr>
            <p:cNvPr id="7" name="Bulle ronde 15"/>
            <p:cNvSpPr/>
            <p:nvPr/>
          </p:nvSpPr>
          <p:spPr>
            <a:xfrm>
              <a:off x="3923928" y="409971"/>
              <a:ext cx="4032448" cy="1903594"/>
            </a:xfrm>
            <a:prstGeom prst="wedgeEllipseCallout">
              <a:avLst>
                <a:gd name="adj1" fmla="val -70830"/>
                <a:gd name="adj2" fmla="val 44709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tr-TR" sz="2800" b="1" dirty="0" smtClean="0">
                  <a:solidFill>
                    <a:schemeClr val="tx1"/>
                  </a:solidFill>
                </a:rPr>
                <a:t>GÖRÜŞÜRÜZ</a:t>
              </a:r>
              <a:endParaRPr lang="fr-FR" sz="2800" b="1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42420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11" t="2976" r="5911" b="4830"/>
          <a:stretch/>
        </p:blipFill>
        <p:spPr>
          <a:xfrm>
            <a:off x="2843808" y="1268760"/>
            <a:ext cx="5256584" cy="5142723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  <p:sp>
        <p:nvSpPr>
          <p:cNvPr id="2" name="Metin kutusu 1"/>
          <p:cNvSpPr txBox="1"/>
          <p:nvPr/>
        </p:nvSpPr>
        <p:spPr>
          <a:xfrm>
            <a:off x="1691680" y="404664"/>
            <a:ext cx="7128792" cy="646331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tr-TR" sz="3600" b="1" dirty="0" smtClean="0">
                <a:solidFill>
                  <a:srgbClr val="FF0000"/>
                </a:solidFill>
              </a:rPr>
              <a:t>RÜZGAR ENERJİMİZ</a:t>
            </a:r>
            <a:endParaRPr lang="tr-TR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575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64650" y="116632"/>
            <a:ext cx="7416098" cy="1143000"/>
          </a:xfrm>
        </p:spPr>
        <p:txBody>
          <a:bodyPr/>
          <a:lstStyle/>
          <a:p>
            <a:r>
              <a:rPr lang="tr-TR" b="1" dirty="0" smtClean="0">
                <a:solidFill>
                  <a:schemeClr val="bg1">
                    <a:lumMod val="50000"/>
                  </a:schemeClr>
                </a:solidFill>
              </a:rPr>
              <a:t>   2 </a:t>
            </a:r>
            <a:r>
              <a:rPr lang="tr-TR" b="1" dirty="0" smtClean="0">
                <a:solidFill>
                  <a:schemeClr val="bg1">
                    <a:lumMod val="50000"/>
                  </a:schemeClr>
                </a:solidFill>
              </a:rPr>
              <a:t>TİP DEĞİRMEN VARDIR:</a:t>
            </a:r>
            <a:endParaRPr lang="tr-TR" b="1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4" name="Groupe 2"/>
          <p:cNvGrpSpPr/>
          <p:nvPr/>
        </p:nvGrpSpPr>
        <p:grpSpPr>
          <a:xfrm>
            <a:off x="138136" y="1589899"/>
            <a:ext cx="4186811" cy="4992411"/>
            <a:chOff x="277301" y="1574474"/>
            <a:chExt cx="4186811" cy="4992411"/>
          </a:xfrm>
        </p:grpSpPr>
        <p:grpSp>
          <p:nvGrpSpPr>
            <p:cNvPr id="5" name="Groupe 111"/>
            <p:cNvGrpSpPr/>
            <p:nvPr/>
          </p:nvGrpSpPr>
          <p:grpSpPr>
            <a:xfrm>
              <a:off x="277301" y="1574474"/>
              <a:ext cx="3968084" cy="4276162"/>
              <a:chOff x="285930" y="1817134"/>
              <a:chExt cx="3968084" cy="4276162"/>
            </a:xfrm>
          </p:grpSpPr>
          <p:sp>
            <p:nvSpPr>
              <p:cNvPr id="7" name="Rectangle 110"/>
              <p:cNvSpPr/>
              <p:nvPr/>
            </p:nvSpPr>
            <p:spPr>
              <a:xfrm>
                <a:off x="1311342" y="4957906"/>
                <a:ext cx="2676280" cy="1135390"/>
              </a:xfrm>
              <a:prstGeom prst="rect">
                <a:avLst/>
              </a:prstGeom>
              <a:blipFill dpi="0" rotWithShape="1"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grpSp>
            <p:nvGrpSpPr>
              <p:cNvPr id="8" name="Groupe 3"/>
              <p:cNvGrpSpPr/>
              <p:nvPr/>
            </p:nvGrpSpPr>
            <p:grpSpPr>
              <a:xfrm>
                <a:off x="285930" y="1817134"/>
                <a:ext cx="3968084" cy="3715414"/>
                <a:chOff x="107504" y="116631"/>
                <a:chExt cx="7065185" cy="6615303"/>
              </a:xfrm>
            </p:grpSpPr>
            <p:sp>
              <p:nvSpPr>
                <p:cNvPr id="9" name="Organigramme : Connecteur page suivante 4"/>
                <p:cNvSpPr/>
                <p:nvPr/>
              </p:nvSpPr>
              <p:spPr>
                <a:xfrm rot="10800000">
                  <a:off x="4202029" y="2564904"/>
                  <a:ext cx="180020" cy="4167030"/>
                </a:xfrm>
                <a:prstGeom prst="flowChartOffpageConnector">
                  <a:avLst/>
                </a:prstGeom>
                <a:solidFill>
                  <a:sysClr val="window" lastClr="FFFFFF"/>
                </a:solidFill>
                <a:ln w="25400" cap="flat" cmpd="sng" algn="ctr">
                  <a:solidFill>
                    <a:srgbClr val="F79646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grpSp>
              <p:nvGrpSpPr>
                <p:cNvPr id="10" name="Groupe 5"/>
                <p:cNvGrpSpPr/>
                <p:nvPr/>
              </p:nvGrpSpPr>
              <p:grpSpPr>
                <a:xfrm>
                  <a:off x="107504" y="116631"/>
                  <a:ext cx="7065185" cy="3779402"/>
                  <a:chOff x="107504" y="116631"/>
                  <a:chExt cx="7065185" cy="3779402"/>
                </a:xfrm>
              </p:grpSpPr>
              <p:sp>
                <p:nvSpPr>
                  <p:cNvPr id="11" name="Pentagone 6"/>
                  <p:cNvSpPr/>
                  <p:nvPr/>
                </p:nvSpPr>
                <p:spPr>
                  <a:xfrm rot="613084">
                    <a:off x="4557260" y="2950701"/>
                    <a:ext cx="2615429" cy="60612"/>
                  </a:xfrm>
                  <a:prstGeom prst="homePlate">
                    <a:avLst/>
                  </a:prstGeom>
                  <a:solidFill>
                    <a:sysClr val="window" lastClr="FFFFFF"/>
                  </a:solidFill>
                  <a:ln w="25400" cap="flat" cmpd="sng" algn="ctr">
                    <a:solidFill>
                      <a:srgbClr val="F79646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2" name="Nuage 7"/>
                  <p:cNvSpPr/>
                  <p:nvPr/>
                </p:nvSpPr>
                <p:spPr>
                  <a:xfrm>
                    <a:off x="107504" y="144095"/>
                    <a:ext cx="2092670" cy="1008112"/>
                  </a:xfrm>
                  <a:prstGeom prst="cloud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3" name="Arc 9"/>
                  <p:cNvSpPr/>
                  <p:nvPr/>
                </p:nvSpPr>
                <p:spPr>
                  <a:xfrm>
                    <a:off x="1153839" y="1152207"/>
                    <a:ext cx="1459535" cy="45719"/>
                  </a:xfrm>
                  <a:prstGeom prst="arc">
                    <a:avLst/>
                  </a:prstGeom>
                  <a:noFill/>
                  <a:ln w="9525" cap="flat" cmpd="sng" algn="ctr">
                    <a:solidFill>
                      <a:srgbClr val="4F81BD">
                        <a:shade val="95000"/>
                        <a:satMod val="105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14" name="Groupe 10"/>
                  <p:cNvGrpSpPr/>
                  <p:nvPr/>
                </p:nvGrpSpPr>
                <p:grpSpPr>
                  <a:xfrm>
                    <a:off x="1249734" y="116631"/>
                    <a:ext cx="4429222" cy="3779402"/>
                    <a:chOff x="1249734" y="116631"/>
                    <a:chExt cx="4429222" cy="3779402"/>
                  </a:xfrm>
                </p:grpSpPr>
                <p:sp>
                  <p:nvSpPr>
                    <p:cNvPr id="15" name="Organigramme : Connecteur 17"/>
                    <p:cNvSpPr/>
                    <p:nvPr/>
                  </p:nvSpPr>
                  <p:spPr>
                    <a:xfrm>
                      <a:off x="4012705" y="2440948"/>
                      <a:ext cx="559919" cy="540060"/>
                    </a:xfrm>
                    <a:prstGeom prst="flowChartConnector">
                      <a:avLst/>
                    </a:prstGeom>
                    <a:solidFill>
                      <a:sysClr val="window" lastClr="FFFFFF"/>
                    </a:solidFill>
                    <a:ln w="25400" cap="flat" cmpd="sng" algn="ctr">
                      <a:solidFill>
                        <a:srgbClr val="F79646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6" name="Pentagone 18"/>
                    <p:cNvSpPr/>
                    <p:nvPr/>
                  </p:nvSpPr>
                  <p:spPr>
                    <a:xfrm rot="16200000">
                      <a:off x="3130510" y="1248481"/>
                      <a:ext cx="2324316" cy="60616"/>
                    </a:xfrm>
                    <a:prstGeom prst="homePlate">
                      <a:avLst/>
                    </a:prstGeom>
                    <a:solidFill>
                      <a:sysClr val="window" lastClr="FFFFFF"/>
                    </a:solidFill>
                    <a:ln w="25400" cap="flat" cmpd="sng" algn="ctr">
                      <a:solidFill>
                        <a:srgbClr val="F79646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7" name="Pentagone 19"/>
                    <p:cNvSpPr/>
                    <p:nvPr/>
                  </p:nvSpPr>
                  <p:spPr>
                    <a:xfrm rot="10136664" flipV="1">
                      <a:off x="1417548" y="2982092"/>
                      <a:ext cx="2615429" cy="68859"/>
                    </a:xfrm>
                    <a:prstGeom prst="homePlate">
                      <a:avLst/>
                    </a:prstGeom>
                    <a:solidFill>
                      <a:sysClr val="window" lastClr="FFFFFF"/>
                    </a:solidFill>
                    <a:ln w="25400" cap="flat" cmpd="sng" algn="ctr">
                      <a:solidFill>
                        <a:srgbClr val="F79646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8" name="Flèche droite rayée 20"/>
                    <p:cNvSpPr/>
                    <p:nvPr/>
                  </p:nvSpPr>
                  <p:spPr>
                    <a:xfrm rot="13329850">
                      <a:off x="4719571" y="1787729"/>
                      <a:ext cx="959385" cy="380446"/>
                    </a:xfrm>
                    <a:prstGeom prst="stripedRightArrow">
                      <a:avLst/>
                    </a:prstGeom>
                    <a:gradFill rotWithShape="1">
                      <a:gsLst>
                        <a:gs pos="0">
                          <a:srgbClr val="C0504D">
                            <a:shade val="51000"/>
                            <a:satMod val="130000"/>
                          </a:srgbClr>
                        </a:gs>
                        <a:gs pos="80000">
                          <a:srgbClr val="C0504D">
                            <a:shade val="93000"/>
                            <a:satMod val="130000"/>
                          </a:srgbClr>
                        </a:gs>
                        <a:gs pos="100000">
                          <a:srgbClr val="C0504D">
                            <a:shade val="94000"/>
                            <a:satMod val="135000"/>
                          </a:srgbClr>
                        </a:gs>
                      </a:gsLst>
                      <a:lin ang="16200000" scaled="0"/>
                    </a:gradFill>
                    <a:ln w="9525" cap="flat" cmpd="sng" algn="ctr">
                      <a:solidFill>
                        <a:srgbClr val="C0504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>
                      <a:outerShdw blurRad="40000" dist="23000" dir="5400000" rotWithShape="0">
                        <a:srgbClr val="000000">
                          <a:alpha val="35000"/>
                        </a:srgbClr>
                      </a:outerShdw>
                    </a:effectLst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9" name="Flèche droite rayée 21"/>
                    <p:cNvSpPr/>
                    <p:nvPr/>
                  </p:nvSpPr>
                  <p:spPr>
                    <a:xfrm rot="8349088">
                      <a:off x="2779384" y="1812758"/>
                      <a:ext cx="959385" cy="380446"/>
                    </a:xfrm>
                    <a:prstGeom prst="stripedRightArrow">
                      <a:avLst/>
                    </a:prstGeom>
                    <a:gradFill rotWithShape="1">
                      <a:gsLst>
                        <a:gs pos="0">
                          <a:srgbClr val="C0504D">
                            <a:shade val="51000"/>
                            <a:satMod val="130000"/>
                          </a:srgbClr>
                        </a:gs>
                        <a:gs pos="80000">
                          <a:srgbClr val="C0504D">
                            <a:shade val="93000"/>
                            <a:satMod val="130000"/>
                          </a:srgbClr>
                        </a:gs>
                        <a:gs pos="100000">
                          <a:srgbClr val="C0504D">
                            <a:shade val="94000"/>
                            <a:satMod val="135000"/>
                          </a:srgbClr>
                        </a:gs>
                      </a:gsLst>
                      <a:lin ang="16200000" scaled="0"/>
                    </a:gradFill>
                    <a:ln w="9525" cap="flat" cmpd="sng" algn="ctr">
                      <a:solidFill>
                        <a:srgbClr val="C0504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>
                      <a:outerShdw blurRad="40000" dist="23000" dir="5400000" rotWithShape="0">
                        <a:srgbClr val="000000">
                          <a:alpha val="35000"/>
                        </a:srgbClr>
                      </a:outerShdw>
                    </a:effectLst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0" name="Flèche droite rayée 22"/>
                    <p:cNvSpPr/>
                    <p:nvPr/>
                  </p:nvSpPr>
                  <p:spPr>
                    <a:xfrm rot="19409013">
                      <a:off x="4719570" y="3515587"/>
                      <a:ext cx="959385" cy="380446"/>
                    </a:xfrm>
                    <a:prstGeom prst="stripedRightArrow">
                      <a:avLst/>
                    </a:prstGeom>
                    <a:gradFill rotWithShape="1">
                      <a:gsLst>
                        <a:gs pos="0">
                          <a:srgbClr val="C0504D">
                            <a:shade val="51000"/>
                            <a:satMod val="130000"/>
                          </a:srgbClr>
                        </a:gs>
                        <a:gs pos="80000">
                          <a:srgbClr val="C0504D">
                            <a:shade val="93000"/>
                            <a:satMod val="130000"/>
                          </a:srgbClr>
                        </a:gs>
                        <a:gs pos="100000">
                          <a:srgbClr val="C0504D">
                            <a:shade val="94000"/>
                            <a:satMod val="135000"/>
                          </a:srgbClr>
                        </a:gs>
                      </a:gsLst>
                      <a:lin ang="16200000" scaled="0"/>
                    </a:gradFill>
                    <a:ln w="9525" cap="flat" cmpd="sng" algn="ctr">
                      <a:solidFill>
                        <a:srgbClr val="C0504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>
                      <a:outerShdw blurRad="40000" dist="23000" dir="5400000" rotWithShape="0">
                        <a:srgbClr val="000000">
                          <a:alpha val="35000"/>
                        </a:srgbClr>
                      </a:outerShdw>
                    </a:effectLst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1" name="Flèche droite rayée 23"/>
                    <p:cNvSpPr/>
                    <p:nvPr/>
                  </p:nvSpPr>
                  <p:spPr>
                    <a:xfrm rot="2329899">
                      <a:off x="2857069" y="3399711"/>
                      <a:ext cx="959385" cy="380446"/>
                    </a:xfrm>
                    <a:prstGeom prst="stripedRightArrow">
                      <a:avLst/>
                    </a:prstGeom>
                    <a:gradFill rotWithShape="1">
                      <a:gsLst>
                        <a:gs pos="0">
                          <a:srgbClr val="C0504D">
                            <a:shade val="51000"/>
                            <a:satMod val="130000"/>
                          </a:srgbClr>
                        </a:gs>
                        <a:gs pos="80000">
                          <a:srgbClr val="C0504D">
                            <a:shade val="93000"/>
                            <a:satMod val="130000"/>
                          </a:srgbClr>
                        </a:gs>
                        <a:gs pos="100000">
                          <a:srgbClr val="C0504D">
                            <a:shade val="94000"/>
                            <a:satMod val="135000"/>
                          </a:srgbClr>
                        </a:gs>
                      </a:gsLst>
                      <a:lin ang="16200000" scaled="0"/>
                    </a:gradFill>
                    <a:ln w="9525" cap="flat" cmpd="sng" algn="ctr">
                      <a:solidFill>
                        <a:srgbClr val="C0504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>
                      <a:outerShdw blurRad="40000" dist="23000" dir="5400000" rotWithShape="0">
                        <a:srgbClr val="000000">
                          <a:alpha val="35000"/>
                        </a:srgbClr>
                      </a:outerShdw>
                    </a:effectLst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2" name="Arc 24"/>
                    <p:cNvSpPr/>
                    <p:nvPr/>
                  </p:nvSpPr>
                  <p:spPr>
                    <a:xfrm>
                      <a:off x="1569368" y="379560"/>
                      <a:ext cx="1406602" cy="72008"/>
                    </a:xfrm>
                    <a:prstGeom prst="arc">
                      <a:avLst/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3" name="Arc 25"/>
                    <p:cNvSpPr/>
                    <p:nvPr/>
                  </p:nvSpPr>
                  <p:spPr>
                    <a:xfrm>
                      <a:off x="1569368" y="656692"/>
                      <a:ext cx="1346448" cy="72008"/>
                    </a:xfrm>
                    <a:prstGeom prst="arc">
                      <a:avLst/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4" name="Arc 26"/>
                    <p:cNvSpPr/>
                    <p:nvPr/>
                  </p:nvSpPr>
                  <p:spPr>
                    <a:xfrm>
                      <a:off x="1569368" y="797887"/>
                      <a:ext cx="1274440" cy="144016"/>
                    </a:xfrm>
                    <a:prstGeom prst="arc">
                      <a:avLst/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5" name="Arc 27"/>
                    <p:cNvSpPr/>
                    <p:nvPr/>
                  </p:nvSpPr>
                  <p:spPr>
                    <a:xfrm>
                      <a:off x="1450816" y="228687"/>
                      <a:ext cx="1346448" cy="45719"/>
                    </a:xfrm>
                    <a:prstGeom prst="arc">
                      <a:avLst/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6" name="Arc 28"/>
                    <p:cNvSpPr/>
                    <p:nvPr/>
                  </p:nvSpPr>
                  <p:spPr>
                    <a:xfrm>
                      <a:off x="1512824" y="512143"/>
                      <a:ext cx="1459535" cy="99471"/>
                    </a:xfrm>
                    <a:prstGeom prst="arc">
                      <a:avLst/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7" name="Arc 29"/>
                    <p:cNvSpPr/>
                    <p:nvPr/>
                  </p:nvSpPr>
                  <p:spPr>
                    <a:xfrm>
                      <a:off x="1353845" y="1040195"/>
                      <a:ext cx="1273939" cy="45719"/>
                    </a:xfrm>
                    <a:prstGeom prst="arc">
                      <a:avLst/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28" name="Arc 30"/>
                    <p:cNvSpPr/>
                    <p:nvPr/>
                  </p:nvSpPr>
                  <p:spPr>
                    <a:xfrm>
                      <a:off x="1249734" y="908720"/>
                      <a:ext cx="1528937" cy="45719"/>
                    </a:xfrm>
                    <a:prstGeom prst="arc">
                      <a:avLst/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</p:grpSp>
        </p:grpSp>
        <p:sp>
          <p:nvSpPr>
            <p:cNvPr id="6" name="ZoneTexte 114"/>
            <p:cNvSpPr txBox="1"/>
            <p:nvPr/>
          </p:nvSpPr>
          <p:spPr>
            <a:xfrm>
              <a:off x="863712" y="6105220"/>
              <a:ext cx="3600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400" dirty="0" smtClean="0"/>
                <a:t>KIYI DEĞİRMENİ</a:t>
              </a:r>
              <a:endParaRPr lang="fr-FR" sz="2400" dirty="0"/>
            </a:p>
          </p:txBody>
        </p:sp>
      </p:grpSp>
      <p:grpSp>
        <p:nvGrpSpPr>
          <p:cNvPr id="29" name="Groupe 8"/>
          <p:cNvGrpSpPr/>
          <p:nvPr/>
        </p:nvGrpSpPr>
        <p:grpSpPr>
          <a:xfrm>
            <a:off x="4522445" y="1569928"/>
            <a:ext cx="4621555" cy="5115239"/>
            <a:chOff x="4328110" y="1511729"/>
            <a:chExt cx="4621555" cy="5115239"/>
          </a:xfrm>
        </p:grpSpPr>
        <p:grpSp>
          <p:nvGrpSpPr>
            <p:cNvPr id="30" name="Groupe 109"/>
            <p:cNvGrpSpPr/>
            <p:nvPr/>
          </p:nvGrpSpPr>
          <p:grpSpPr>
            <a:xfrm>
              <a:off x="4328110" y="1511729"/>
              <a:ext cx="4010115" cy="4465912"/>
              <a:chOff x="4323526" y="1787714"/>
              <a:chExt cx="4010115" cy="4465912"/>
            </a:xfrm>
          </p:grpSpPr>
          <p:sp>
            <p:nvSpPr>
              <p:cNvPr id="32" name="Forme libre 108"/>
              <p:cNvSpPr>
                <a:spLocks/>
              </p:cNvSpPr>
              <p:nvPr/>
            </p:nvSpPr>
            <p:spPr>
              <a:xfrm>
                <a:off x="4514110" y="4730232"/>
                <a:ext cx="3819531" cy="1523394"/>
              </a:xfrm>
              <a:custGeom>
                <a:avLst/>
                <a:gdLst>
                  <a:gd name="connsiteX0" fmla="*/ 229492 w 3819531"/>
                  <a:gd name="connsiteY0" fmla="*/ 503001 h 1523394"/>
                  <a:gd name="connsiteX1" fmla="*/ 503812 w 3819531"/>
                  <a:gd name="connsiteY1" fmla="*/ 73233 h 1523394"/>
                  <a:gd name="connsiteX2" fmla="*/ 1015876 w 3819531"/>
                  <a:gd name="connsiteY2" fmla="*/ 594441 h 1523394"/>
                  <a:gd name="connsiteX3" fmla="*/ 1381636 w 3819531"/>
                  <a:gd name="connsiteY3" fmla="*/ 64089 h 1523394"/>
                  <a:gd name="connsiteX4" fmla="*/ 1884556 w 3819531"/>
                  <a:gd name="connsiteY4" fmla="*/ 576153 h 1523394"/>
                  <a:gd name="connsiteX5" fmla="*/ 2204596 w 3819531"/>
                  <a:gd name="connsiteY5" fmla="*/ 18369 h 1523394"/>
                  <a:gd name="connsiteX6" fmla="*/ 2789812 w 3819531"/>
                  <a:gd name="connsiteY6" fmla="*/ 603585 h 1523394"/>
                  <a:gd name="connsiteX7" fmla="*/ 3265300 w 3819531"/>
                  <a:gd name="connsiteY7" fmla="*/ 81 h 1523394"/>
                  <a:gd name="connsiteX8" fmla="*/ 3594484 w 3819531"/>
                  <a:gd name="connsiteY8" fmla="*/ 567009 h 1523394"/>
                  <a:gd name="connsiteX9" fmla="*/ 3548764 w 3819531"/>
                  <a:gd name="connsiteY9" fmla="*/ 1408257 h 1523394"/>
                  <a:gd name="connsiteX10" fmla="*/ 266068 w 3819531"/>
                  <a:gd name="connsiteY10" fmla="*/ 1417401 h 1523394"/>
                  <a:gd name="connsiteX11" fmla="*/ 229492 w 3819531"/>
                  <a:gd name="connsiteY11" fmla="*/ 503001 h 15233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3819531" h="1523394">
                    <a:moveTo>
                      <a:pt x="229492" y="503001"/>
                    </a:moveTo>
                    <a:cubicBezTo>
                      <a:pt x="269116" y="278973"/>
                      <a:pt x="372748" y="57993"/>
                      <a:pt x="503812" y="73233"/>
                    </a:cubicBezTo>
                    <a:cubicBezTo>
                      <a:pt x="634876" y="88473"/>
                      <a:pt x="869572" y="595965"/>
                      <a:pt x="1015876" y="594441"/>
                    </a:cubicBezTo>
                    <a:cubicBezTo>
                      <a:pt x="1162180" y="592917"/>
                      <a:pt x="1236856" y="67137"/>
                      <a:pt x="1381636" y="64089"/>
                    </a:cubicBezTo>
                    <a:cubicBezTo>
                      <a:pt x="1526416" y="61041"/>
                      <a:pt x="1747396" y="583773"/>
                      <a:pt x="1884556" y="576153"/>
                    </a:cubicBezTo>
                    <a:cubicBezTo>
                      <a:pt x="2021716" y="568533"/>
                      <a:pt x="2053720" y="13797"/>
                      <a:pt x="2204596" y="18369"/>
                    </a:cubicBezTo>
                    <a:cubicBezTo>
                      <a:pt x="2355472" y="22941"/>
                      <a:pt x="2613028" y="606633"/>
                      <a:pt x="2789812" y="603585"/>
                    </a:cubicBezTo>
                    <a:cubicBezTo>
                      <a:pt x="2966596" y="600537"/>
                      <a:pt x="3131188" y="6177"/>
                      <a:pt x="3265300" y="81"/>
                    </a:cubicBezTo>
                    <a:cubicBezTo>
                      <a:pt x="3399412" y="-6015"/>
                      <a:pt x="3547240" y="332313"/>
                      <a:pt x="3594484" y="567009"/>
                    </a:cubicBezTo>
                    <a:cubicBezTo>
                      <a:pt x="3641728" y="801705"/>
                      <a:pt x="4103500" y="1266525"/>
                      <a:pt x="3548764" y="1408257"/>
                    </a:cubicBezTo>
                    <a:cubicBezTo>
                      <a:pt x="2994028" y="1549989"/>
                      <a:pt x="820804" y="1569801"/>
                      <a:pt x="266068" y="1417401"/>
                    </a:cubicBezTo>
                    <a:cubicBezTo>
                      <a:pt x="-288668" y="1265001"/>
                      <a:pt x="189868" y="727029"/>
                      <a:pt x="229492" y="503001"/>
                    </a:cubicBezTo>
                    <a:close/>
                  </a:path>
                </a:pathLst>
              </a:custGeom>
              <a:blipFill dpi="0" rotWithShape="1"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a:blipFill>
              <a:ln>
                <a:solidFill>
                  <a:srgbClr val="0070C0"/>
                </a:solidFill>
              </a:ln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grpSp>
            <p:nvGrpSpPr>
              <p:cNvPr id="33" name="Groupe 61"/>
              <p:cNvGrpSpPr/>
              <p:nvPr/>
            </p:nvGrpSpPr>
            <p:grpSpPr>
              <a:xfrm>
                <a:off x="4323526" y="1787714"/>
                <a:ext cx="3471565" cy="3955447"/>
                <a:chOff x="1620014" y="723504"/>
                <a:chExt cx="4144098" cy="4721720"/>
              </a:xfrm>
            </p:grpSpPr>
            <p:sp>
              <p:nvSpPr>
                <p:cNvPr id="34" name="Rogner un rectangle avec un coin du même côté 62"/>
                <p:cNvSpPr/>
                <p:nvPr/>
              </p:nvSpPr>
              <p:spPr>
                <a:xfrm>
                  <a:off x="3802997" y="5157192"/>
                  <a:ext cx="542926" cy="288032"/>
                </a:xfrm>
                <a:prstGeom prst="snip2SameRect">
                  <a:avLst/>
                </a:prstGeom>
                <a:solidFill>
                  <a:srgbClr val="F79646"/>
                </a:solidFill>
                <a:ln w="25400" cap="flat" cmpd="sng" algn="ctr">
                  <a:solidFill>
                    <a:srgbClr val="F79646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fr-FR" sz="1800" b="0" i="0" u="none" strike="noStrike" kern="0" cap="none" spc="0" normalizeH="0" baseline="0" noProof="0" smtClean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grpSp>
              <p:nvGrpSpPr>
                <p:cNvPr id="35" name="Groupe 63"/>
                <p:cNvGrpSpPr/>
                <p:nvPr/>
              </p:nvGrpSpPr>
              <p:grpSpPr>
                <a:xfrm>
                  <a:off x="1620014" y="723504"/>
                  <a:ext cx="4144098" cy="4421817"/>
                  <a:chOff x="107504" y="116631"/>
                  <a:chExt cx="7065185" cy="6615303"/>
                </a:xfrm>
              </p:grpSpPr>
              <p:sp>
                <p:nvSpPr>
                  <p:cNvPr id="36" name="Organigramme : Connecteur page suivante 64"/>
                  <p:cNvSpPr/>
                  <p:nvPr/>
                </p:nvSpPr>
                <p:spPr>
                  <a:xfrm rot="10800000">
                    <a:off x="4202029" y="2564904"/>
                    <a:ext cx="180020" cy="4167030"/>
                  </a:xfrm>
                  <a:prstGeom prst="flowChartOffpageConnector">
                    <a:avLst/>
                  </a:prstGeom>
                  <a:solidFill>
                    <a:sysClr val="window" lastClr="FFFFFF"/>
                  </a:solidFill>
                  <a:ln w="25400" cap="flat" cmpd="sng" algn="ctr">
                    <a:solidFill>
                      <a:srgbClr val="F79646"/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fr-FR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black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grpSp>
                <p:nvGrpSpPr>
                  <p:cNvPr id="37" name="Groupe 65"/>
                  <p:cNvGrpSpPr/>
                  <p:nvPr/>
                </p:nvGrpSpPr>
                <p:grpSpPr>
                  <a:xfrm>
                    <a:off x="107504" y="116631"/>
                    <a:ext cx="7065185" cy="3779402"/>
                    <a:chOff x="107504" y="116631"/>
                    <a:chExt cx="7065185" cy="3779402"/>
                  </a:xfrm>
                </p:grpSpPr>
                <p:sp>
                  <p:nvSpPr>
                    <p:cNvPr id="38" name="Pentagone 66"/>
                    <p:cNvSpPr/>
                    <p:nvPr/>
                  </p:nvSpPr>
                  <p:spPr>
                    <a:xfrm rot="613084">
                      <a:off x="4557260" y="2950701"/>
                      <a:ext cx="2615429" cy="60612"/>
                    </a:xfrm>
                    <a:prstGeom prst="homePlate">
                      <a:avLst/>
                    </a:prstGeom>
                    <a:solidFill>
                      <a:sysClr val="window" lastClr="FFFFFF"/>
                    </a:solidFill>
                    <a:ln w="25400" cap="flat" cmpd="sng" algn="ctr">
                      <a:solidFill>
                        <a:srgbClr val="F79646"/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39" name="Nuage 67"/>
                    <p:cNvSpPr/>
                    <p:nvPr/>
                  </p:nvSpPr>
                  <p:spPr>
                    <a:xfrm>
                      <a:off x="107504" y="144095"/>
                      <a:ext cx="2092670" cy="1008112"/>
                    </a:xfrm>
                    <a:prstGeom prst="cloud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40" name="Arc 69"/>
                    <p:cNvSpPr/>
                    <p:nvPr/>
                  </p:nvSpPr>
                  <p:spPr>
                    <a:xfrm>
                      <a:off x="1153839" y="1152207"/>
                      <a:ext cx="1459535" cy="45719"/>
                    </a:xfrm>
                    <a:prstGeom prst="arc">
                      <a:avLst/>
                    </a:prstGeom>
                    <a:noFill/>
                    <a:ln w="9525" cap="flat" cmpd="sng" algn="ctr">
                      <a:solidFill>
                        <a:srgbClr val="4F81BD">
                          <a:shade val="95000"/>
                          <a:satMod val="105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grpSp>
                  <p:nvGrpSpPr>
                    <p:cNvPr id="41" name="Groupe 70"/>
                    <p:cNvGrpSpPr/>
                    <p:nvPr/>
                  </p:nvGrpSpPr>
                  <p:grpSpPr>
                    <a:xfrm>
                      <a:off x="1249734" y="116631"/>
                      <a:ext cx="4429222" cy="3779402"/>
                      <a:chOff x="1249734" y="116631"/>
                      <a:chExt cx="4429222" cy="3779402"/>
                    </a:xfrm>
                  </p:grpSpPr>
                  <p:sp>
                    <p:nvSpPr>
                      <p:cNvPr id="42" name="Organigramme : Connecteur 77"/>
                      <p:cNvSpPr/>
                      <p:nvPr/>
                    </p:nvSpPr>
                    <p:spPr>
                      <a:xfrm>
                        <a:off x="4012705" y="2440948"/>
                        <a:ext cx="559919" cy="540060"/>
                      </a:xfrm>
                      <a:prstGeom prst="flowChartConnector">
                        <a:avLst/>
                      </a:prstGeom>
                      <a:solidFill>
                        <a:sysClr val="window" lastClr="FFFFFF"/>
                      </a:solidFill>
                      <a:ln w="25400" cap="flat" cmpd="sng" algn="ctr">
                        <a:solidFill>
                          <a:srgbClr val="F79646"/>
                        </a:solidFill>
                        <a:prstDash val="solid"/>
                      </a:ln>
                      <a:effectLst/>
                    </p:spPr>
                    <p:txBody>
                      <a:bodyPr rtlCol="0" anchor="ctr"/>
                      <a:lstStyle/>
                      <a:p>
                        <a:pPr marL="0" marR="0" lvl="0" indent="0" algn="ctr" defTabSz="91440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fr-FR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43" name="Pentagone 78"/>
                      <p:cNvSpPr/>
                      <p:nvPr/>
                    </p:nvSpPr>
                    <p:spPr>
                      <a:xfrm rot="16200000">
                        <a:off x="3130510" y="1248481"/>
                        <a:ext cx="2324316" cy="60616"/>
                      </a:xfrm>
                      <a:prstGeom prst="homePlate">
                        <a:avLst/>
                      </a:prstGeom>
                      <a:solidFill>
                        <a:sysClr val="window" lastClr="FFFFFF"/>
                      </a:solidFill>
                      <a:ln w="25400" cap="flat" cmpd="sng" algn="ctr">
                        <a:solidFill>
                          <a:srgbClr val="F79646"/>
                        </a:solidFill>
                        <a:prstDash val="solid"/>
                      </a:ln>
                      <a:effectLst/>
                    </p:spPr>
                    <p:txBody>
                      <a:bodyPr rtlCol="0" anchor="ctr"/>
                      <a:lstStyle/>
                      <a:p>
                        <a:pPr marL="0" marR="0" lvl="0" indent="0" algn="ctr" defTabSz="91440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fr-FR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44" name="Pentagone 79"/>
                      <p:cNvSpPr/>
                      <p:nvPr/>
                    </p:nvSpPr>
                    <p:spPr>
                      <a:xfrm rot="10136664" flipV="1">
                        <a:off x="1417548" y="2982092"/>
                        <a:ext cx="2615429" cy="68859"/>
                      </a:xfrm>
                      <a:prstGeom prst="homePlate">
                        <a:avLst/>
                      </a:prstGeom>
                      <a:solidFill>
                        <a:sysClr val="window" lastClr="FFFFFF"/>
                      </a:solidFill>
                      <a:ln w="25400" cap="flat" cmpd="sng" algn="ctr">
                        <a:solidFill>
                          <a:srgbClr val="F79646"/>
                        </a:solidFill>
                        <a:prstDash val="solid"/>
                      </a:ln>
                      <a:effectLst/>
                    </p:spPr>
                    <p:txBody>
                      <a:bodyPr rtlCol="0" anchor="ctr"/>
                      <a:lstStyle/>
                      <a:p>
                        <a:pPr marL="0" marR="0" lvl="0" indent="0" algn="ctr" defTabSz="91440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fr-FR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45" name="Flèche droite rayée 80"/>
                      <p:cNvSpPr/>
                      <p:nvPr/>
                    </p:nvSpPr>
                    <p:spPr>
                      <a:xfrm rot="13329850">
                        <a:off x="4719571" y="1787729"/>
                        <a:ext cx="959385" cy="380446"/>
                      </a:xfrm>
                      <a:prstGeom prst="stripedRightArrow">
                        <a:avLst/>
                      </a:prstGeom>
                      <a:gradFill rotWithShape="1">
                        <a:gsLst>
                          <a:gs pos="0">
                            <a:srgbClr val="C0504D">
                              <a:shade val="51000"/>
                              <a:satMod val="130000"/>
                            </a:srgbClr>
                          </a:gs>
                          <a:gs pos="80000">
                            <a:srgbClr val="C0504D">
                              <a:shade val="93000"/>
                              <a:satMod val="130000"/>
                            </a:srgbClr>
                          </a:gs>
                          <a:gs pos="100000">
                            <a:srgbClr val="C0504D">
                              <a:shade val="94000"/>
                              <a:satMod val="135000"/>
                            </a:srgbClr>
                          </a:gs>
                        </a:gsLst>
                        <a:lin ang="16200000" scaled="0"/>
                      </a:gradFill>
                      <a:ln w="9525" cap="flat" cmpd="sng" algn="ctr">
                        <a:solidFill>
                          <a:srgbClr val="C0504D">
                            <a:shade val="95000"/>
                            <a:satMod val="105000"/>
                          </a:srgbClr>
                        </a:solidFill>
                        <a:prstDash val="solid"/>
                      </a:ln>
                      <a:effectLst>
                        <a:outerShdw blurRad="40000" dist="23000" dir="5400000" rotWithShape="0">
                          <a:srgbClr val="000000">
                            <a:alpha val="35000"/>
                          </a:srgbClr>
                        </a:outerShdw>
                      </a:effectLst>
                    </p:spPr>
                    <p:txBody>
                      <a:bodyPr rtlCol="0" anchor="ctr"/>
                      <a:lstStyle/>
                      <a:p>
                        <a:pPr marL="0" marR="0" lvl="0" indent="0" algn="ctr" defTabSz="91440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fr-FR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46" name="Flèche droite rayée 81"/>
                      <p:cNvSpPr/>
                      <p:nvPr/>
                    </p:nvSpPr>
                    <p:spPr>
                      <a:xfrm rot="8349088">
                        <a:off x="2779384" y="1812758"/>
                        <a:ext cx="959385" cy="380446"/>
                      </a:xfrm>
                      <a:prstGeom prst="stripedRightArrow">
                        <a:avLst/>
                      </a:prstGeom>
                      <a:gradFill rotWithShape="1">
                        <a:gsLst>
                          <a:gs pos="0">
                            <a:srgbClr val="C0504D">
                              <a:shade val="51000"/>
                              <a:satMod val="130000"/>
                            </a:srgbClr>
                          </a:gs>
                          <a:gs pos="80000">
                            <a:srgbClr val="C0504D">
                              <a:shade val="93000"/>
                              <a:satMod val="130000"/>
                            </a:srgbClr>
                          </a:gs>
                          <a:gs pos="100000">
                            <a:srgbClr val="C0504D">
                              <a:shade val="94000"/>
                              <a:satMod val="135000"/>
                            </a:srgbClr>
                          </a:gs>
                        </a:gsLst>
                        <a:lin ang="16200000" scaled="0"/>
                      </a:gradFill>
                      <a:ln w="9525" cap="flat" cmpd="sng" algn="ctr">
                        <a:solidFill>
                          <a:srgbClr val="C0504D">
                            <a:shade val="95000"/>
                            <a:satMod val="105000"/>
                          </a:srgbClr>
                        </a:solidFill>
                        <a:prstDash val="solid"/>
                      </a:ln>
                      <a:effectLst>
                        <a:outerShdw blurRad="40000" dist="23000" dir="5400000" rotWithShape="0">
                          <a:srgbClr val="000000">
                            <a:alpha val="35000"/>
                          </a:srgbClr>
                        </a:outerShdw>
                      </a:effectLst>
                    </p:spPr>
                    <p:txBody>
                      <a:bodyPr rtlCol="0" anchor="ctr"/>
                      <a:lstStyle/>
                      <a:p>
                        <a:pPr marL="0" marR="0" lvl="0" indent="0" algn="ctr" defTabSz="91440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fr-FR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47" name="Flèche droite rayée 82"/>
                      <p:cNvSpPr/>
                      <p:nvPr/>
                    </p:nvSpPr>
                    <p:spPr>
                      <a:xfrm rot="19409013">
                        <a:off x="4719570" y="3515587"/>
                        <a:ext cx="959385" cy="380446"/>
                      </a:xfrm>
                      <a:prstGeom prst="stripedRightArrow">
                        <a:avLst/>
                      </a:prstGeom>
                      <a:gradFill rotWithShape="1">
                        <a:gsLst>
                          <a:gs pos="0">
                            <a:srgbClr val="C0504D">
                              <a:shade val="51000"/>
                              <a:satMod val="130000"/>
                            </a:srgbClr>
                          </a:gs>
                          <a:gs pos="80000">
                            <a:srgbClr val="C0504D">
                              <a:shade val="93000"/>
                              <a:satMod val="130000"/>
                            </a:srgbClr>
                          </a:gs>
                          <a:gs pos="100000">
                            <a:srgbClr val="C0504D">
                              <a:shade val="94000"/>
                              <a:satMod val="135000"/>
                            </a:srgbClr>
                          </a:gs>
                        </a:gsLst>
                        <a:lin ang="16200000" scaled="0"/>
                      </a:gradFill>
                      <a:ln w="9525" cap="flat" cmpd="sng" algn="ctr">
                        <a:solidFill>
                          <a:srgbClr val="C0504D">
                            <a:shade val="95000"/>
                            <a:satMod val="105000"/>
                          </a:srgbClr>
                        </a:solidFill>
                        <a:prstDash val="solid"/>
                      </a:ln>
                      <a:effectLst>
                        <a:outerShdw blurRad="40000" dist="23000" dir="5400000" rotWithShape="0">
                          <a:srgbClr val="000000">
                            <a:alpha val="35000"/>
                          </a:srgbClr>
                        </a:outerShdw>
                      </a:effectLst>
                    </p:spPr>
                    <p:txBody>
                      <a:bodyPr rtlCol="0" anchor="ctr"/>
                      <a:lstStyle/>
                      <a:p>
                        <a:pPr marL="0" marR="0" lvl="0" indent="0" algn="ctr" defTabSz="91440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fr-FR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48" name="Flèche droite rayée 83"/>
                      <p:cNvSpPr/>
                      <p:nvPr/>
                    </p:nvSpPr>
                    <p:spPr>
                      <a:xfrm rot="2329899">
                        <a:off x="2857069" y="3399711"/>
                        <a:ext cx="959385" cy="380446"/>
                      </a:xfrm>
                      <a:prstGeom prst="stripedRightArrow">
                        <a:avLst/>
                      </a:prstGeom>
                      <a:gradFill rotWithShape="1">
                        <a:gsLst>
                          <a:gs pos="0">
                            <a:srgbClr val="C0504D">
                              <a:shade val="51000"/>
                              <a:satMod val="130000"/>
                            </a:srgbClr>
                          </a:gs>
                          <a:gs pos="80000">
                            <a:srgbClr val="C0504D">
                              <a:shade val="93000"/>
                              <a:satMod val="130000"/>
                            </a:srgbClr>
                          </a:gs>
                          <a:gs pos="100000">
                            <a:srgbClr val="C0504D">
                              <a:shade val="94000"/>
                              <a:satMod val="135000"/>
                            </a:srgbClr>
                          </a:gs>
                        </a:gsLst>
                        <a:lin ang="16200000" scaled="0"/>
                      </a:gradFill>
                      <a:ln w="9525" cap="flat" cmpd="sng" algn="ctr">
                        <a:solidFill>
                          <a:srgbClr val="C0504D">
                            <a:shade val="95000"/>
                            <a:satMod val="105000"/>
                          </a:srgbClr>
                        </a:solidFill>
                        <a:prstDash val="solid"/>
                      </a:ln>
                      <a:effectLst>
                        <a:outerShdw blurRad="40000" dist="23000" dir="5400000" rotWithShape="0">
                          <a:srgbClr val="000000">
                            <a:alpha val="35000"/>
                          </a:srgbClr>
                        </a:outerShdw>
                      </a:effectLst>
                    </p:spPr>
                    <p:txBody>
                      <a:bodyPr rtlCol="0" anchor="ctr"/>
                      <a:lstStyle/>
                      <a:p>
                        <a:pPr marL="0" marR="0" lvl="0" indent="0" algn="ctr" defTabSz="91440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fr-FR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49" name="Arc 84"/>
                      <p:cNvSpPr/>
                      <p:nvPr/>
                    </p:nvSpPr>
                    <p:spPr>
                      <a:xfrm>
                        <a:off x="1569368" y="379560"/>
                        <a:ext cx="1406602" cy="72008"/>
                      </a:xfrm>
                      <a:prstGeom prst="arc">
                        <a:avLst/>
                      </a:prstGeom>
                      <a:noFill/>
                      <a:ln w="9525" cap="flat" cmpd="sng" algn="ctr">
                        <a:solidFill>
                          <a:srgbClr val="4F81BD">
                            <a:shade val="95000"/>
                            <a:satMod val="105000"/>
                          </a:srgbClr>
                        </a:solidFill>
                        <a:prstDash val="solid"/>
                      </a:ln>
                      <a:effectLst/>
                    </p:spPr>
                    <p:txBody>
                      <a:bodyPr rtlCol="0" anchor="ctr"/>
                      <a:lstStyle/>
                      <a:p>
                        <a:pPr marL="0" marR="0" lvl="0" indent="0" algn="ctr" defTabSz="91440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fr-FR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50" name="Arc 85"/>
                      <p:cNvSpPr/>
                      <p:nvPr/>
                    </p:nvSpPr>
                    <p:spPr>
                      <a:xfrm>
                        <a:off x="1569368" y="656692"/>
                        <a:ext cx="1346448" cy="72008"/>
                      </a:xfrm>
                      <a:prstGeom prst="arc">
                        <a:avLst/>
                      </a:prstGeom>
                      <a:noFill/>
                      <a:ln w="9525" cap="flat" cmpd="sng" algn="ctr">
                        <a:solidFill>
                          <a:srgbClr val="4F81BD">
                            <a:shade val="95000"/>
                            <a:satMod val="105000"/>
                          </a:srgbClr>
                        </a:solidFill>
                        <a:prstDash val="solid"/>
                      </a:ln>
                      <a:effectLst/>
                    </p:spPr>
                    <p:txBody>
                      <a:bodyPr rtlCol="0" anchor="ctr"/>
                      <a:lstStyle/>
                      <a:p>
                        <a:pPr marL="0" marR="0" lvl="0" indent="0" algn="ctr" defTabSz="91440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fr-FR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51" name="Arc 86"/>
                      <p:cNvSpPr/>
                      <p:nvPr/>
                    </p:nvSpPr>
                    <p:spPr>
                      <a:xfrm>
                        <a:off x="1569368" y="797887"/>
                        <a:ext cx="1274440" cy="144016"/>
                      </a:xfrm>
                      <a:prstGeom prst="arc">
                        <a:avLst/>
                      </a:prstGeom>
                      <a:noFill/>
                      <a:ln w="9525" cap="flat" cmpd="sng" algn="ctr">
                        <a:solidFill>
                          <a:srgbClr val="4F81BD">
                            <a:shade val="95000"/>
                            <a:satMod val="105000"/>
                          </a:srgbClr>
                        </a:solidFill>
                        <a:prstDash val="solid"/>
                      </a:ln>
                      <a:effectLst/>
                    </p:spPr>
                    <p:txBody>
                      <a:bodyPr rtlCol="0" anchor="ctr"/>
                      <a:lstStyle/>
                      <a:p>
                        <a:pPr marL="0" marR="0" lvl="0" indent="0" algn="ctr" defTabSz="91440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fr-FR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52" name="Arc 87"/>
                      <p:cNvSpPr/>
                      <p:nvPr/>
                    </p:nvSpPr>
                    <p:spPr>
                      <a:xfrm>
                        <a:off x="1450816" y="228687"/>
                        <a:ext cx="1346448" cy="45719"/>
                      </a:xfrm>
                      <a:prstGeom prst="arc">
                        <a:avLst/>
                      </a:prstGeom>
                      <a:noFill/>
                      <a:ln w="9525" cap="flat" cmpd="sng" algn="ctr">
                        <a:solidFill>
                          <a:srgbClr val="4F81BD">
                            <a:shade val="95000"/>
                            <a:satMod val="105000"/>
                          </a:srgbClr>
                        </a:solidFill>
                        <a:prstDash val="solid"/>
                      </a:ln>
                      <a:effectLst/>
                    </p:spPr>
                    <p:txBody>
                      <a:bodyPr rtlCol="0" anchor="ctr"/>
                      <a:lstStyle/>
                      <a:p>
                        <a:pPr marL="0" marR="0" lvl="0" indent="0" algn="ctr" defTabSz="91440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fr-FR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53" name="Arc 88"/>
                      <p:cNvSpPr/>
                      <p:nvPr/>
                    </p:nvSpPr>
                    <p:spPr>
                      <a:xfrm>
                        <a:off x="1512824" y="512143"/>
                        <a:ext cx="1459535" cy="99471"/>
                      </a:xfrm>
                      <a:prstGeom prst="arc">
                        <a:avLst/>
                      </a:prstGeom>
                      <a:noFill/>
                      <a:ln w="9525" cap="flat" cmpd="sng" algn="ctr">
                        <a:solidFill>
                          <a:srgbClr val="4F81BD">
                            <a:shade val="95000"/>
                            <a:satMod val="105000"/>
                          </a:srgbClr>
                        </a:solidFill>
                        <a:prstDash val="solid"/>
                      </a:ln>
                      <a:effectLst/>
                    </p:spPr>
                    <p:txBody>
                      <a:bodyPr rtlCol="0" anchor="ctr"/>
                      <a:lstStyle/>
                      <a:p>
                        <a:pPr marL="0" marR="0" lvl="0" indent="0" algn="ctr" defTabSz="91440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fr-FR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54" name="Arc 89"/>
                      <p:cNvSpPr/>
                      <p:nvPr/>
                    </p:nvSpPr>
                    <p:spPr>
                      <a:xfrm>
                        <a:off x="1353845" y="1040195"/>
                        <a:ext cx="1273939" cy="45719"/>
                      </a:xfrm>
                      <a:prstGeom prst="arc">
                        <a:avLst/>
                      </a:prstGeom>
                      <a:noFill/>
                      <a:ln w="9525" cap="flat" cmpd="sng" algn="ctr">
                        <a:solidFill>
                          <a:srgbClr val="4F81BD">
                            <a:shade val="95000"/>
                            <a:satMod val="105000"/>
                          </a:srgbClr>
                        </a:solidFill>
                        <a:prstDash val="solid"/>
                      </a:ln>
                      <a:effectLst/>
                    </p:spPr>
                    <p:txBody>
                      <a:bodyPr rtlCol="0" anchor="ctr"/>
                      <a:lstStyle/>
                      <a:p>
                        <a:pPr marL="0" marR="0" lvl="0" indent="0" algn="ctr" defTabSz="91440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fr-FR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endParaRPr>
                      </a:p>
                    </p:txBody>
                  </p:sp>
                  <p:sp>
                    <p:nvSpPr>
                      <p:cNvPr id="55" name="Arc 90"/>
                      <p:cNvSpPr/>
                      <p:nvPr/>
                    </p:nvSpPr>
                    <p:spPr>
                      <a:xfrm>
                        <a:off x="1249734" y="908720"/>
                        <a:ext cx="1528937" cy="45719"/>
                      </a:xfrm>
                      <a:prstGeom prst="arc">
                        <a:avLst/>
                      </a:prstGeom>
                      <a:noFill/>
                      <a:ln w="9525" cap="flat" cmpd="sng" algn="ctr">
                        <a:solidFill>
                          <a:srgbClr val="4F81BD">
                            <a:shade val="95000"/>
                            <a:satMod val="105000"/>
                          </a:srgbClr>
                        </a:solidFill>
                        <a:prstDash val="solid"/>
                      </a:ln>
                      <a:effectLst/>
                    </p:spPr>
                    <p:txBody>
                      <a:bodyPr rtlCol="0" anchor="ctr"/>
                      <a:lstStyle/>
                      <a:p>
                        <a:pPr marL="0" marR="0" lvl="0" indent="0" algn="ctr" defTabSz="914400" eaLnBrk="1" fontAlgn="auto" latinLnBrk="0" hangingPunct="1">
                          <a:lnSpc>
                            <a:spcPct val="100000"/>
                          </a:lnSpc>
                          <a:spcBef>
                            <a:spcPts val="0"/>
                          </a:spcBef>
                          <a:spcAft>
                            <a:spcPts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endParaRPr kumimoji="0" lang="fr-FR" sz="1800" b="0" i="0" u="none" strike="noStrike" kern="0" cap="none" spc="0" normalizeH="0" baseline="0" noProof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endParaRPr>
                      </a:p>
                    </p:txBody>
                  </p:sp>
                </p:grpSp>
              </p:grpSp>
            </p:grpSp>
          </p:grpSp>
        </p:grpSp>
        <p:sp>
          <p:nvSpPr>
            <p:cNvPr id="31" name="ZoneTexte 113"/>
            <p:cNvSpPr txBox="1"/>
            <p:nvPr/>
          </p:nvSpPr>
          <p:spPr>
            <a:xfrm>
              <a:off x="5039424" y="6165303"/>
              <a:ext cx="391024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 sz="2400" dirty="0" smtClean="0"/>
                <a:t>DENİZ DEĞİRMENİ</a:t>
              </a:r>
              <a:endParaRPr lang="fr-FR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486609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re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7467600" cy="580926"/>
          </a:xfrm>
        </p:spPr>
        <p:txBody>
          <a:bodyPr>
            <a:noAutofit/>
          </a:bodyPr>
          <a:lstStyle/>
          <a:p>
            <a:r>
              <a:rPr lang="tr-TR" sz="3400" u="sng" dirty="0" smtClean="0"/>
              <a:t>NASIL ÇALIŞIR :</a:t>
            </a:r>
            <a:endParaRPr lang="fr-FR" sz="3400" u="sng" dirty="0"/>
          </a:p>
        </p:txBody>
      </p:sp>
      <p:sp>
        <p:nvSpPr>
          <p:cNvPr id="17" name="Espace réservé du contenu 2"/>
          <p:cNvSpPr>
            <a:spLocks noGrp="1"/>
          </p:cNvSpPr>
          <p:nvPr>
            <p:ph sz="quarter" idx="1"/>
          </p:nvPr>
        </p:nvSpPr>
        <p:spPr>
          <a:xfrm>
            <a:off x="283670" y="1227218"/>
            <a:ext cx="8568952" cy="5017768"/>
          </a:xfrm>
        </p:spPr>
        <p:txBody>
          <a:bodyPr>
            <a:normAutofit/>
          </a:bodyPr>
          <a:lstStyle/>
          <a:p>
            <a:r>
              <a:rPr lang="tr-TR" dirty="0" smtClean="0"/>
              <a:t>Rüzgar bıçakları </a:t>
            </a:r>
            <a:r>
              <a:rPr lang="tr-TR" dirty="0" smtClean="0"/>
              <a:t>çevirir.</a:t>
            </a:r>
            <a:endParaRPr lang="tr-TR" dirty="0"/>
          </a:p>
          <a:p>
            <a:r>
              <a:rPr lang="tr-TR" dirty="0" smtClean="0"/>
              <a:t>Daha </a:t>
            </a:r>
            <a:r>
              <a:rPr lang="tr-TR" dirty="0"/>
              <a:t>sonra bıçaklar türbini, yenilenebilir enerji üreten enerjiyi çarpıcı aracılığıyla </a:t>
            </a:r>
            <a:r>
              <a:rPr lang="tr-TR" dirty="0" smtClean="0"/>
              <a:t>gönderirler.</a:t>
            </a:r>
            <a:endParaRPr lang="fr-FR" dirty="0"/>
          </a:p>
        </p:txBody>
      </p:sp>
      <p:sp>
        <p:nvSpPr>
          <p:cNvPr id="21" name="Lune 9"/>
          <p:cNvSpPr/>
          <p:nvPr/>
        </p:nvSpPr>
        <p:spPr>
          <a:xfrm rot="17308791">
            <a:off x="1686549" y="3646979"/>
            <a:ext cx="611651" cy="2325250"/>
          </a:xfrm>
          <a:prstGeom prst="moon">
            <a:avLst>
              <a:gd name="adj" fmla="val 87500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2" name="Corde 11"/>
          <p:cNvSpPr/>
          <p:nvPr/>
        </p:nvSpPr>
        <p:spPr>
          <a:xfrm rot="1170492">
            <a:off x="2738451" y="4731302"/>
            <a:ext cx="722355" cy="542538"/>
          </a:xfrm>
          <a:prstGeom prst="chord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3" name="Lune 8"/>
          <p:cNvSpPr/>
          <p:nvPr/>
        </p:nvSpPr>
        <p:spPr>
          <a:xfrm rot="2465362">
            <a:off x="3293551" y="2514614"/>
            <a:ext cx="582176" cy="2442976"/>
          </a:xfrm>
          <a:prstGeom prst="moon">
            <a:avLst>
              <a:gd name="adj" fmla="val 87500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4" name="Organigramme : Alternative 5"/>
          <p:cNvSpPr/>
          <p:nvPr/>
        </p:nvSpPr>
        <p:spPr>
          <a:xfrm>
            <a:off x="3197598" y="4656155"/>
            <a:ext cx="2990286" cy="660584"/>
          </a:xfrm>
          <a:prstGeom prst="flowChartAlternateProcess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5" name="Légende encadrée 2 12"/>
          <p:cNvSpPr/>
          <p:nvPr/>
        </p:nvSpPr>
        <p:spPr>
          <a:xfrm>
            <a:off x="5004229" y="4857719"/>
            <a:ext cx="872167" cy="321879"/>
          </a:xfrm>
          <a:prstGeom prst="borderCallout2">
            <a:avLst>
              <a:gd name="adj1" fmla="val 47154"/>
              <a:gd name="adj2" fmla="val -1984"/>
              <a:gd name="adj3" fmla="val 18750"/>
              <a:gd name="adj4" fmla="val -16667"/>
              <a:gd name="adj5" fmla="val 47946"/>
              <a:gd name="adj6" fmla="val -87484"/>
            </a:avLst>
          </a:prstGeom>
          <a:solidFill>
            <a:schemeClr val="bg2">
              <a:lumMod val="75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6" name="Étoile à 10 branches 13"/>
          <p:cNvSpPr/>
          <p:nvPr/>
        </p:nvSpPr>
        <p:spPr>
          <a:xfrm>
            <a:off x="3599458" y="4709218"/>
            <a:ext cx="657200" cy="580774"/>
          </a:xfrm>
          <a:prstGeom prst="star10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27" name="Connecteur droit avec flèche 15"/>
          <p:cNvCxnSpPr/>
          <p:nvPr/>
        </p:nvCxnSpPr>
        <p:spPr>
          <a:xfrm flipV="1">
            <a:off x="3758276" y="5179599"/>
            <a:ext cx="62298" cy="58906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ZoneTexte 18"/>
          <p:cNvSpPr txBox="1"/>
          <p:nvPr/>
        </p:nvSpPr>
        <p:spPr>
          <a:xfrm>
            <a:off x="3197598" y="5834116"/>
            <a:ext cx="1183655" cy="335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 Turbine</a:t>
            </a:r>
            <a:endParaRPr lang="fr-FR" dirty="0"/>
          </a:p>
        </p:txBody>
      </p:sp>
      <p:sp>
        <p:nvSpPr>
          <p:cNvPr id="29" name="ZoneTexte 19"/>
          <p:cNvSpPr txBox="1"/>
          <p:nvPr/>
        </p:nvSpPr>
        <p:spPr>
          <a:xfrm>
            <a:off x="4808401" y="3964519"/>
            <a:ext cx="1587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Multiplicator</a:t>
            </a:r>
            <a:endParaRPr lang="fr-FR" dirty="0"/>
          </a:p>
        </p:txBody>
      </p:sp>
      <p:sp>
        <p:nvSpPr>
          <p:cNvPr id="30" name="Éclair 23"/>
          <p:cNvSpPr/>
          <p:nvPr/>
        </p:nvSpPr>
        <p:spPr>
          <a:xfrm>
            <a:off x="3776590" y="4889870"/>
            <a:ext cx="293174" cy="193152"/>
          </a:xfrm>
          <a:prstGeom prst="lightningBol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1" name="Éclair 24"/>
          <p:cNvSpPr/>
          <p:nvPr/>
        </p:nvSpPr>
        <p:spPr>
          <a:xfrm>
            <a:off x="5128824" y="4689029"/>
            <a:ext cx="622976" cy="596966"/>
          </a:xfrm>
          <a:prstGeom prst="lightningBolt">
            <a:avLst/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cxnSp>
        <p:nvCxnSpPr>
          <p:cNvPr id="32" name="Connecteur droit avec flèche 21"/>
          <p:cNvCxnSpPr/>
          <p:nvPr/>
        </p:nvCxnSpPr>
        <p:spPr>
          <a:xfrm>
            <a:off x="5440312" y="4394178"/>
            <a:ext cx="0" cy="6054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ZoneTexte 25"/>
          <p:cNvSpPr txBox="1"/>
          <p:nvPr/>
        </p:nvSpPr>
        <p:spPr>
          <a:xfrm rot="858476">
            <a:off x="1429227" y="4624937"/>
            <a:ext cx="1150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B</a:t>
            </a:r>
            <a:r>
              <a:rPr lang="tr-TR" dirty="0" err="1" smtClean="0"/>
              <a:t>ıçaklar</a:t>
            </a:r>
            <a:endParaRPr lang="fr-FR" dirty="0"/>
          </a:p>
        </p:txBody>
      </p:sp>
      <p:sp>
        <p:nvSpPr>
          <p:cNvPr id="35" name="ZoneTexte 27"/>
          <p:cNvSpPr txBox="1"/>
          <p:nvPr/>
        </p:nvSpPr>
        <p:spPr>
          <a:xfrm rot="19066034">
            <a:off x="2863073" y="3774674"/>
            <a:ext cx="1150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B</a:t>
            </a:r>
            <a:r>
              <a:rPr lang="tr-TR" dirty="0" err="1" smtClean="0"/>
              <a:t>ıçaklar</a:t>
            </a:r>
            <a:endParaRPr lang="fr-FR" dirty="0"/>
          </a:p>
        </p:txBody>
      </p:sp>
      <p:sp>
        <p:nvSpPr>
          <p:cNvPr id="36" name="Rectangle 6"/>
          <p:cNvSpPr/>
          <p:nvPr/>
        </p:nvSpPr>
        <p:spPr>
          <a:xfrm>
            <a:off x="4568146" y="5268396"/>
            <a:ext cx="249190" cy="157867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7" name="Lune 10"/>
          <p:cNvSpPr/>
          <p:nvPr/>
        </p:nvSpPr>
        <p:spPr>
          <a:xfrm rot="13545624">
            <a:off x="1900832" y="4996322"/>
            <a:ext cx="611651" cy="2325250"/>
          </a:xfrm>
          <a:prstGeom prst="moon">
            <a:avLst>
              <a:gd name="adj" fmla="val 87500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8" name="ZoneTexte 26"/>
          <p:cNvSpPr txBox="1"/>
          <p:nvPr/>
        </p:nvSpPr>
        <p:spPr>
          <a:xfrm rot="19204534">
            <a:off x="1631526" y="5974282"/>
            <a:ext cx="11502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B</a:t>
            </a:r>
            <a:r>
              <a:rPr lang="tr-TR" dirty="0" err="1" smtClean="0"/>
              <a:t>ıçaklar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05747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8" grpId="0"/>
      <p:bldP spid="29" grpId="0"/>
      <p:bldP spid="30" grpId="0" animBg="1"/>
      <p:bldP spid="31" grpId="0" animBg="1"/>
      <p:bldP spid="33" grpId="0"/>
      <p:bldP spid="35" grpId="0"/>
      <p:bldP spid="36" grpId="0" animBg="1"/>
      <p:bldP spid="37" grpId="0" animBg="1"/>
      <p:bldP spid="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65"/>
          <p:cNvGrpSpPr/>
          <p:nvPr/>
        </p:nvGrpSpPr>
        <p:grpSpPr>
          <a:xfrm>
            <a:off x="132019" y="2575068"/>
            <a:ext cx="3710542" cy="3361159"/>
            <a:chOff x="87536" y="2729258"/>
            <a:chExt cx="3710542" cy="3361159"/>
          </a:xfrm>
        </p:grpSpPr>
        <p:sp>
          <p:nvSpPr>
            <p:cNvPr id="6" name="Lune 3"/>
            <p:cNvSpPr/>
            <p:nvPr/>
          </p:nvSpPr>
          <p:spPr>
            <a:xfrm rot="13545624">
              <a:off x="1005801" y="4560555"/>
              <a:ext cx="455127" cy="1610250"/>
            </a:xfrm>
            <a:prstGeom prst="moon">
              <a:avLst>
                <a:gd name="adj" fmla="val 87500"/>
              </a:avLst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" name="Lune 4"/>
            <p:cNvSpPr/>
            <p:nvPr/>
          </p:nvSpPr>
          <p:spPr>
            <a:xfrm rot="2465362">
              <a:off x="1793734" y="2729258"/>
              <a:ext cx="403161" cy="1817809"/>
            </a:xfrm>
            <a:prstGeom prst="moon">
              <a:avLst>
                <a:gd name="adj" fmla="val 87500"/>
              </a:avLst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8" name="Lune 5"/>
            <p:cNvSpPr/>
            <p:nvPr/>
          </p:nvSpPr>
          <p:spPr>
            <a:xfrm rot="17308791">
              <a:off x="665097" y="3631826"/>
              <a:ext cx="455127" cy="1610250"/>
            </a:xfrm>
            <a:prstGeom prst="moon">
              <a:avLst>
                <a:gd name="adj" fmla="val 87500"/>
              </a:avLst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6"/>
            <p:cNvSpPr/>
            <p:nvPr/>
          </p:nvSpPr>
          <p:spPr>
            <a:xfrm>
              <a:off x="2676399" y="4778337"/>
              <a:ext cx="172566" cy="131208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0" name="Organigramme : Alternative 7"/>
            <p:cNvSpPr/>
            <p:nvPr/>
          </p:nvSpPr>
          <p:spPr>
            <a:xfrm>
              <a:off x="1727286" y="4322771"/>
              <a:ext cx="2070792" cy="491538"/>
            </a:xfrm>
            <a:prstGeom prst="flowChartAlternateProcess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1" name="Corde 8"/>
            <p:cNvSpPr/>
            <p:nvPr/>
          </p:nvSpPr>
          <p:spPr>
            <a:xfrm rot="1170492">
              <a:off x="1409324" y="4378687"/>
              <a:ext cx="500235" cy="403701"/>
            </a:xfrm>
            <a:prstGeom prst="chord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2" name="Étoile à 10 branches 11"/>
            <p:cNvSpPr/>
            <p:nvPr/>
          </p:nvSpPr>
          <p:spPr>
            <a:xfrm>
              <a:off x="1887736" y="4371802"/>
              <a:ext cx="432048" cy="398649"/>
            </a:xfrm>
            <a:prstGeom prst="star10">
              <a:avLst/>
            </a:prstGeom>
            <a:solidFill>
              <a:schemeClr val="bg1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Légende encadrée 2 12"/>
            <p:cNvSpPr/>
            <p:nvPr/>
          </p:nvSpPr>
          <p:spPr>
            <a:xfrm>
              <a:off x="2646499" y="4478493"/>
              <a:ext cx="504056" cy="185266"/>
            </a:xfrm>
            <a:prstGeom prst="border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53090"/>
                <a:gd name="adj6" fmla="val -66824"/>
              </a:avLst>
            </a:prstGeom>
            <a:solidFill>
              <a:schemeClr val="bg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Éclair 20"/>
            <p:cNvSpPr/>
            <p:nvPr/>
          </p:nvSpPr>
          <p:spPr>
            <a:xfrm>
              <a:off x="2319784" y="4351631"/>
              <a:ext cx="284607" cy="398649"/>
            </a:xfrm>
            <a:prstGeom prst="lightningBolt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FF0000"/>
                </a:solidFill>
              </a:endParaRPr>
            </a:p>
          </p:txBody>
        </p:sp>
      </p:grpSp>
      <p:sp>
        <p:nvSpPr>
          <p:cNvPr id="16" name="Étiquette 13"/>
          <p:cNvSpPr/>
          <p:nvPr/>
        </p:nvSpPr>
        <p:spPr>
          <a:xfrm>
            <a:off x="3344612" y="4307811"/>
            <a:ext cx="360040" cy="322660"/>
          </a:xfrm>
          <a:prstGeom prst="plaqu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Étoile à 4 branches 21"/>
          <p:cNvSpPr/>
          <p:nvPr/>
        </p:nvSpPr>
        <p:spPr>
          <a:xfrm>
            <a:off x="3200596" y="4152559"/>
            <a:ext cx="648072" cy="630955"/>
          </a:xfrm>
          <a:prstGeom prst="star4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8" name="Groupe 65"/>
          <p:cNvGrpSpPr/>
          <p:nvPr/>
        </p:nvGrpSpPr>
        <p:grpSpPr>
          <a:xfrm>
            <a:off x="132019" y="2575068"/>
            <a:ext cx="3710542" cy="3361159"/>
            <a:chOff x="87536" y="2729258"/>
            <a:chExt cx="3710542" cy="3361159"/>
          </a:xfrm>
        </p:grpSpPr>
        <p:sp>
          <p:nvSpPr>
            <p:cNvPr id="19" name="Lune 3"/>
            <p:cNvSpPr/>
            <p:nvPr/>
          </p:nvSpPr>
          <p:spPr>
            <a:xfrm rot="13545624">
              <a:off x="1005801" y="4560555"/>
              <a:ext cx="455127" cy="1610250"/>
            </a:xfrm>
            <a:prstGeom prst="moon">
              <a:avLst>
                <a:gd name="adj" fmla="val 87500"/>
              </a:avLst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0" name="Lune 4"/>
            <p:cNvSpPr/>
            <p:nvPr/>
          </p:nvSpPr>
          <p:spPr>
            <a:xfrm rot="2465362">
              <a:off x="1793734" y="2729258"/>
              <a:ext cx="403161" cy="1817809"/>
            </a:xfrm>
            <a:prstGeom prst="moon">
              <a:avLst>
                <a:gd name="adj" fmla="val 87500"/>
              </a:avLst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21" name="Lune 5"/>
            <p:cNvSpPr/>
            <p:nvPr/>
          </p:nvSpPr>
          <p:spPr>
            <a:xfrm rot="17308791">
              <a:off x="665097" y="3631826"/>
              <a:ext cx="455127" cy="1610250"/>
            </a:xfrm>
            <a:prstGeom prst="moon">
              <a:avLst>
                <a:gd name="adj" fmla="val 87500"/>
              </a:avLst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22" name="Rectangle 6"/>
            <p:cNvSpPr/>
            <p:nvPr/>
          </p:nvSpPr>
          <p:spPr>
            <a:xfrm>
              <a:off x="2676399" y="4778337"/>
              <a:ext cx="172566" cy="1312080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23" name="Organigramme : Alternative 7"/>
            <p:cNvSpPr/>
            <p:nvPr/>
          </p:nvSpPr>
          <p:spPr>
            <a:xfrm>
              <a:off x="1727286" y="4322771"/>
              <a:ext cx="2070792" cy="491538"/>
            </a:xfrm>
            <a:prstGeom prst="flowChartAlternateProcess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24" name="Corde 8"/>
            <p:cNvSpPr/>
            <p:nvPr/>
          </p:nvSpPr>
          <p:spPr>
            <a:xfrm rot="1170492">
              <a:off x="1409324" y="4378687"/>
              <a:ext cx="500235" cy="403701"/>
            </a:xfrm>
            <a:prstGeom prst="chord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25" name="Étoile à 10 branches 11"/>
            <p:cNvSpPr/>
            <p:nvPr/>
          </p:nvSpPr>
          <p:spPr>
            <a:xfrm>
              <a:off x="1887736" y="4371802"/>
              <a:ext cx="432048" cy="398649"/>
            </a:xfrm>
            <a:prstGeom prst="star10">
              <a:avLst/>
            </a:prstGeom>
            <a:solidFill>
              <a:schemeClr val="bg1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6" name="Légende encadrée 2 12"/>
            <p:cNvSpPr/>
            <p:nvPr/>
          </p:nvSpPr>
          <p:spPr>
            <a:xfrm>
              <a:off x="2646499" y="4478493"/>
              <a:ext cx="504056" cy="185266"/>
            </a:xfrm>
            <a:prstGeom prst="borderCallout2">
              <a:avLst>
                <a:gd name="adj1" fmla="val 18750"/>
                <a:gd name="adj2" fmla="val -8333"/>
                <a:gd name="adj3" fmla="val 18750"/>
                <a:gd name="adj4" fmla="val -16667"/>
                <a:gd name="adj5" fmla="val 53090"/>
                <a:gd name="adj6" fmla="val -66824"/>
              </a:avLst>
            </a:prstGeom>
            <a:solidFill>
              <a:schemeClr val="bg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7" name="Éclair 20"/>
            <p:cNvSpPr/>
            <p:nvPr/>
          </p:nvSpPr>
          <p:spPr>
            <a:xfrm>
              <a:off x="2319784" y="4351631"/>
              <a:ext cx="284607" cy="398649"/>
            </a:xfrm>
            <a:prstGeom prst="lightningBolt">
              <a:avLst/>
            </a:prstGeom>
            <a:solidFill>
              <a:srgbClr val="FF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rgbClr val="FF0000"/>
                </a:solidFill>
              </a:endParaRPr>
            </a:p>
          </p:txBody>
        </p:sp>
      </p:grpSp>
      <p:sp>
        <p:nvSpPr>
          <p:cNvPr id="28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67544" y="476672"/>
            <a:ext cx="7467600" cy="4873752"/>
          </a:xfrm>
        </p:spPr>
        <p:txBody>
          <a:bodyPr/>
          <a:lstStyle/>
          <a:p>
            <a:r>
              <a:rPr lang="tr-TR" dirty="0" smtClean="0"/>
              <a:t>Sonra üreticiler elektriğin içine enerji aktarırlar.</a:t>
            </a:r>
            <a:endParaRPr lang="fr-FR" dirty="0"/>
          </a:p>
          <a:p>
            <a:r>
              <a:rPr lang="tr-TR" dirty="0" smtClean="0"/>
              <a:t>Bu enerji gücü yeryüzüne gönderilir.</a:t>
            </a:r>
            <a:endParaRPr lang="fr-FR" dirty="0"/>
          </a:p>
          <a:p>
            <a:r>
              <a:rPr lang="tr-TR" dirty="0" smtClean="0"/>
              <a:t>Oradan evlerimize lamba ve diğer makinelerle gönderilir. 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29" name="Rectangle 34"/>
          <p:cNvSpPr/>
          <p:nvPr/>
        </p:nvSpPr>
        <p:spPr>
          <a:xfrm>
            <a:off x="8100392" y="5661248"/>
            <a:ext cx="621783" cy="72008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43"/>
          <p:cNvSpPr/>
          <p:nvPr/>
        </p:nvSpPr>
        <p:spPr>
          <a:xfrm>
            <a:off x="0" y="5872716"/>
            <a:ext cx="9144000" cy="985284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10"/>
          <p:cNvSpPr/>
          <p:nvPr/>
        </p:nvSpPr>
        <p:spPr>
          <a:xfrm>
            <a:off x="4572000" y="6093296"/>
            <a:ext cx="1008112" cy="76470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2" name="Connecteur en angle 18"/>
          <p:cNvCxnSpPr>
            <a:stCxn id="23" idx="3"/>
            <a:endCxn id="31" idx="0"/>
          </p:cNvCxnSpPr>
          <p:nvPr/>
        </p:nvCxnSpPr>
        <p:spPr>
          <a:xfrm>
            <a:off x="3842561" y="4414350"/>
            <a:ext cx="1233495" cy="1678946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Étiquette 13"/>
          <p:cNvSpPr/>
          <p:nvPr/>
        </p:nvSpPr>
        <p:spPr>
          <a:xfrm>
            <a:off x="3344612" y="4307811"/>
            <a:ext cx="360040" cy="322660"/>
          </a:xfrm>
          <a:prstGeom prst="plaqu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Étoile à 4 branches 21"/>
          <p:cNvSpPr/>
          <p:nvPr/>
        </p:nvSpPr>
        <p:spPr>
          <a:xfrm>
            <a:off x="3200596" y="4152559"/>
            <a:ext cx="648072" cy="630955"/>
          </a:xfrm>
          <a:prstGeom prst="star4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5" name="Étoile à 4 branches 22"/>
          <p:cNvSpPr/>
          <p:nvPr/>
        </p:nvSpPr>
        <p:spPr>
          <a:xfrm>
            <a:off x="4752020" y="6160170"/>
            <a:ext cx="648072" cy="630955"/>
          </a:xfrm>
          <a:prstGeom prst="star4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6" name="Connecteur en angle 42"/>
          <p:cNvCxnSpPr>
            <a:stCxn id="31" idx="3"/>
            <a:endCxn id="49" idx="2"/>
          </p:cNvCxnSpPr>
          <p:nvPr/>
        </p:nvCxnSpPr>
        <p:spPr>
          <a:xfrm flipV="1">
            <a:off x="5580112" y="5872716"/>
            <a:ext cx="2423698" cy="60293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avec flèche 45"/>
          <p:cNvCxnSpPr/>
          <p:nvPr/>
        </p:nvCxnSpPr>
        <p:spPr>
          <a:xfrm flipH="1">
            <a:off x="3612462" y="3891060"/>
            <a:ext cx="145082" cy="50570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cteur droit avec flèche 48"/>
          <p:cNvCxnSpPr/>
          <p:nvPr/>
        </p:nvCxnSpPr>
        <p:spPr>
          <a:xfrm flipH="1">
            <a:off x="5148064" y="5400554"/>
            <a:ext cx="576064" cy="9648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ZoneTexte 50"/>
          <p:cNvSpPr txBox="1"/>
          <p:nvPr/>
        </p:nvSpPr>
        <p:spPr>
          <a:xfrm>
            <a:off x="3232017" y="3513261"/>
            <a:ext cx="14270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Jeneratör</a:t>
            </a:r>
            <a:endParaRPr lang="fr-FR" dirty="0"/>
          </a:p>
        </p:txBody>
      </p:sp>
      <p:sp>
        <p:nvSpPr>
          <p:cNvPr id="40" name="ZoneTexte 51"/>
          <p:cNvSpPr txBox="1"/>
          <p:nvPr/>
        </p:nvSpPr>
        <p:spPr>
          <a:xfrm>
            <a:off x="5259371" y="4962525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Güç Kutusu</a:t>
            </a:r>
            <a:endParaRPr lang="fr-FR" dirty="0"/>
          </a:p>
        </p:txBody>
      </p:sp>
      <p:cxnSp>
        <p:nvCxnSpPr>
          <p:cNvPr id="41" name="Connecteur droit avec flèche 53"/>
          <p:cNvCxnSpPr/>
          <p:nvPr/>
        </p:nvCxnSpPr>
        <p:spPr>
          <a:xfrm flipH="1" flipV="1">
            <a:off x="3504983" y="4546715"/>
            <a:ext cx="290162" cy="6004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ZoneTexte 56"/>
          <p:cNvSpPr txBox="1"/>
          <p:nvPr/>
        </p:nvSpPr>
        <p:spPr>
          <a:xfrm>
            <a:off x="3324962" y="5109920"/>
            <a:ext cx="153506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Elektrik</a:t>
            </a:r>
            <a:endParaRPr lang="fr-FR" dirty="0"/>
          </a:p>
        </p:txBody>
      </p:sp>
      <p:grpSp>
        <p:nvGrpSpPr>
          <p:cNvPr id="43" name="Groupe 66"/>
          <p:cNvGrpSpPr/>
          <p:nvPr/>
        </p:nvGrpSpPr>
        <p:grpSpPr>
          <a:xfrm>
            <a:off x="7092280" y="4221825"/>
            <a:ext cx="1629895" cy="1661131"/>
            <a:chOff x="7092280" y="4221825"/>
            <a:chExt cx="1629895" cy="1661131"/>
          </a:xfrm>
        </p:grpSpPr>
        <p:sp>
          <p:nvSpPr>
            <p:cNvPr id="44" name="Rectangle 61"/>
            <p:cNvSpPr/>
            <p:nvPr/>
          </p:nvSpPr>
          <p:spPr>
            <a:xfrm>
              <a:off x="8583400" y="4916848"/>
              <a:ext cx="69430" cy="42453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Rectangle 60"/>
            <p:cNvSpPr/>
            <p:nvPr/>
          </p:nvSpPr>
          <p:spPr>
            <a:xfrm>
              <a:off x="7674189" y="4231237"/>
              <a:ext cx="138861" cy="38123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Rectangle 59"/>
            <p:cNvSpPr/>
            <p:nvPr/>
          </p:nvSpPr>
          <p:spPr>
            <a:xfrm>
              <a:off x="7159033" y="4824739"/>
              <a:ext cx="138861" cy="381234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7" name="Triangle isocèle 38"/>
            <p:cNvSpPr/>
            <p:nvPr/>
          </p:nvSpPr>
          <p:spPr>
            <a:xfrm>
              <a:off x="7092280" y="4820503"/>
              <a:ext cx="576064" cy="408697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8" name="Rectangle 35"/>
            <p:cNvSpPr/>
            <p:nvPr/>
          </p:nvSpPr>
          <p:spPr>
            <a:xfrm>
              <a:off x="7092280" y="5229200"/>
              <a:ext cx="648072" cy="643516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9" name="Rectangle 36"/>
            <p:cNvSpPr/>
            <p:nvPr/>
          </p:nvSpPr>
          <p:spPr>
            <a:xfrm>
              <a:off x="7596336" y="4716457"/>
              <a:ext cx="814947" cy="1156259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Rectangle 37"/>
            <p:cNvSpPr/>
            <p:nvPr/>
          </p:nvSpPr>
          <p:spPr>
            <a:xfrm>
              <a:off x="8316416" y="5400554"/>
              <a:ext cx="405759" cy="472162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1" name="Triangle isocèle 39"/>
            <p:cNvSpPr/>
            <p:nvPr/>
          </p:nvSpPr>
          <p:spPr>
            <a:xfrm>
              <a:off x="7596336" y="4221825"/>
              <a:ext cx="814947" cy="494632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" name="Triangle isocèle 40"/>
            <p:cNvSpPr/>
            <p:nvPr/>
          </p:nvSpPr>
          <p:spPr>
            <a:xfrm>
              <a:off x="8316416" y="5024851"/>
              <a:ext cx="405759" cy="375703"/>
            </a:xfrm>
            <a:prstGeom prst="triangl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3" name="Rectangle 62"/>
            <p:cNvSpPr/>
            <p:nvPr/>
          </p:nvSpPr>
          <p:spPr>
            <a:xfrm>
              <a:off x="7860139" y="5489492"/>
              <a:ext cx="287342" cy="393464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4" name="Rectangle 63"/>
            <p:cNvSpPr/>
            <p:nvPr/>
          </p:nvSpPr>
          <p:spPr>
            <a:xfrm>
              <a:off x="7286385" y="5636634"/>
              <a:ext cx="187853" cy="217969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Rectangle 64"/>
            <p:cNvSpPr/>
            <p:nvPr/>
          </p:nvSpPr>
          <p:spPr>
            <a:xfrm>
              <a:off x="8460083" y="5735378"/>
              <a:ext cx="158032" cy="137338"/>
            </a:xfrm>
            <a:prstGeom prst="rect">
              <a:avLst/>
            </a:prstGeom>
            <a:solidFill>
              <a:schemeClr val="accent3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3905024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7" grpId="0" animBg="1"/>
      <p:bldP spid="31" grpId="0" animBg="1"/>
      <p:bldP spid="33" grpId="0" animBg="1"/>
      <p:bldP spid="34" grpId="0" animBg="1"/>
      <p:bldP spid="35" grpId="0" animBg="1"/>
      <p:bldP spid="39" grpId="0"/>
      <p:bldP spid="40" grpId="0"/>
      <p:bldP spid="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395536" y="332656"/>
            <a:ext cx="7467600" cy="796672"/>
          </a:xfrm>
          <a:prstGeom prst="rect">
            <a:avLst/>
          </a:prstGeom>
        </p:spPr>
        <p:txBody>
          <a:bodyPr vert="horz" anchor="b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0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3400" u="sng" dirty="0" smtClean="0"/>
              <a:t>RÜZGAR GÜLÜ</a:t>
            </a:r>
            <a:r>
              <a:rPr lang="fr-FR" sz="3400" u="sng" dirty="0" smtClean="0"/>
              <a:t>:</a:t>
            </a:r>
            <a:endParaRPr lang="fr-FR" sz="3400" u="sng" dirty="0"/>
          </a:p>
        </p:txBody>
      </p:sp>
      <p:pic>
        <p:nvPicPr>
          <p:cNvPr id="5" name="Espace réservé du contenu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2492896"/>
            <a:ext cx="3730444" cy="3779208"/>
          </a:xfrm>
          <a:prstGeom prst="rect">
            <a:avLst/>
          </a:prstGeom>
        </p:spPr>
      </p:pic>
      <p:sp>
        <p:nvSpPr>
          <p:cNvPr id="6" name="ZoneTexte 4"/>
          <p:cNvSpPr txBox="1"/>
          <p:nvPr/>
        </p:nvSpPr>
        <p:spPr>
          <a:xfrm>
            <a:off x="539552" y="1412776"/>
            <a:ext cx="78488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Fırtınayı belirler ve rüzgarın yönünü gösterir </a:t>
            </a:r>
            <a:r>
              <a:rPr lang="fr-FR" sz="2400" dirty="0" smtClean="0"/>
              <a:t>, </a:t>
            </a:r>
            <a:r>
              <a:rPr lang="tr-TR" sz="2400" dirty="0" smtClean="0"/>
              <a:t>böylece mil enerji üretmek için yön ayarlayabilir.</a:t>
            </a: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3957314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395536" y="548680"/>
            <a:ext cx="7467600" cy="580926"/>
          </a:xfrm>
        </p:spPr>
        <p:txBody>
          <a:bodyPr>
            <a:noAutofit/>
          </a:bodyPr>
          <a:lstStyle/>
          <a:p>
            <a:r>
              <a:rPr lang="fr-FR" sz="3400" u="sng" dirty="0" smtClean="0"/>
              <a:t>AN</a:t>
            </a:r>
            <a:r>
              <a:rPr lang="tr-TR" sz="3400" u="sng" dirty="0" smtClean="0"/>
              <a:t>OMOMETRE</a:t>
            </a:r>
            <a:r>
              <a:rPr lang="fr-FR" sz="3400" u="sng" dirty="0" smtClean="0"/>
              <a:t>:</a:t>
            </a:r>
            <a:endParaRPr lang="fr-FR" sz="3400" u="sng" dirty="0"/>
          </a:p>
        </p:txBody>
      </p:sp>
      <p:pic>
        <p:nvPicPr>
          <p:cNvPr id="6" name="Espace réservé du contenu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0847" y="2415610"/>
            <a:ext cx="2700305" cy="3242804"/>
          </a:xfrm>
        </p:spPr>
      </p:pic>
      <p:sp>
        <p:nvSpPr>
          <p:cNvPr id="7" name="ZoneTexte 4"/>
          <p:cNvSpPr txBox="1"/>
          <p:nvPr/>
        </p:nvSpPr>
        <p:spPr>
          <a:xfrm>
            <a:off x="369137" y="1404625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dirty="0" smtClean="0"/>
              <a:t>Anemometreler rüzgar hızını ölçer bu yüzden mil dönebilir</a:t>
            </a:r>
            <a:r>
              <a:rPr lang="tr-TR" dirty="0" smtClean="0"/>
              <a:t>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69844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7467600" cy="580926"/>
          </a:xfrm>
        </p:spPr>
        <p:txBody>
          <a:bodyPr>
            <a:noAutofit/>
          </a:bodyPr>
          <a:lstStyle/>
          <a:p>
            <a:r>
              <a:rPr lang="tr-TR" sz="3400" u="sng" dirty="0" smtClean="0"/>
              <a:t>RÜZGARIN DAYANIKLILIK TEHLİKESİ</a:t>
            </a:r>
            <a:r>
              <a:rPr lang="fr-FR" sz="3400" u="sng" dirty="0" smtClean="0"/>
              <a:t>:</a:t>
            </a:r>
            <a:endParaRPr lang="fr-FR" sz="3400" u="sng" dirty="0"/>
          </a:p>
        </p:txBody>
      </p:sp>
      <p:sp>
        <p:nvSpPr>
          <p:cNvPr id="5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r>
              <a:rPr lang="tr-TR" dirty="0" smtClean="0"/>
              <a:t>Rüzgar daha da hızlandığında mil dönemez çünkü o daha sıcak olabilir.</a:t>
            </a:r>
            <a:endParaRPr lang="fr-FR" dirty="0" smtClean="0"/>
          </a:p>
          <a:p>
            <a:r>
              <a:rPr lang="tr-TR" dirty="0" smtClean="0"/>
              <a:t>Eğer rüzgar yeterli değilse mil enerji üretmez.</a:t>
            </a:r>
            <a:endParaRPr lang="fr-FR" dirty="0" smtClean="0"/>
          </a:p>
          <a:p>
            <a:pPr marL="0" indent="0">
              <a:buNone/>
            </a:pPr>
            <a:endParaRPr lang="fr-FR" dirty="0" smtClean="0"/>
          </a:p>
          <a:p>
            <a:endParaRPr lang="fr-FR" dirty="0"/>
          </a:p>
        </p:txBody>
      </p:sp>
      <p:grpSp>
        <p:nvGrpSpPr>
          <p:cNvPr id="7" name="Groupe 67"/>
          <p:cNvGrpSpPr/>
          <p:nvPr/>
        </p:nvGrpSpPr>
        <p:grpSpPr>
          <a:xfrm>
            <a:off x="2865527" y="3496849"/>
            <a:ext cx="3792416" cy="3369617"/>
            <a:chOff x="2865527" y="3496849"/>
            <a:chExt cx="3792416" cy="3369617"/>
          </a:xfrm>
        </p:grpSpPr>
        <p:sp>
          <p:nvSpPr>
            <p:cNvPr id="8" name="Pentagone 36"/>
            <p:cNvSpPr/>
            <p:nvPr/>
          </p:nvSpPr>
          <p:spPr>
            <a:xfrm rot="16200000">
              <a:off x="3778072" y="5844139"/>
              <a:ext cx="1934371" cy="110284"/>
            </a:xfrm>
            <a:prstGeom prst="homePlate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Organigramme : Connecteur 37"/>
            <p:cNvSpPr/>
            <p:nvPr/>
          </p:nvSpPr>
          <p:spPr>
            <a:xfrm>
              <a:off x="4616593" y="4860967"/>
              <a:ext cx="257329" cy="242982"/>
            </a:xfrm>
            <a:prstGeom prst="flowChartConnector">
              <a:avLst/>
            </a:prstGeom>
            <a:solidFill>
              <a:schemeClr val="bg1">
                <a:lumMod val="85000"/>
              </a:schemeClr>
            </a:solidFill>
            <a:ln w="25400" cap="flat" cmpd="sng" algn="ctr"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Pentagone 38"/>
            <p:cNvSpPr/>
            <p:nvPr/>
          </p:nvSpPr>
          <p:spPr>
            <a:xfrm rot="500637">
              <a:off x="4873327" y="5057574"/>
              <a:ext cx="1370032" cy="64709"/>
            </a:xfrm>
            <a:prstGeom prst="homePlate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Pentagone 39"/>
            <p:cNvSpPr/>
            <p:nvPr/>
          </p:nvSpPr>
          <p:spPr>
            <a:xfrm rot="16200000">
              <a:off x="4060303" y="4149510"/>
              <a:ext cx="1370032" cy="64709"/>
            </a:xfrm>
            <a:prstGeom prst="homePlate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2" name="Pentagone 40"/>
            <p:cNvSpPr/>
            <p:nvPr/>
          </p:nvSpPr>
          <p:spPr>
            <a:xfrm rot="10157841">
              <a:off x="3256537" y="5093768"/>
              <a:ext cx="1370032" cy="64709"/>
            </a:xfrm>
            <a:prstGeom prst="homePlate">
              <a:avLst/>
            </a:prstGeom>
            <a:gradFill rotWithShape="1">
              <a:gsLst>
                <a:gs pos="0">
                  <a:sysClr val="windowText" lastClr="000000">
                    <a:tint val="50000"/>
                    <a:satMod val="300000"/>
                  </a:sysClr>
                </a:gs>
                <a:gs pos="35000">
                  <a:sysClr val="windowText" lastClr="000000">
                    <a:tint val="37000"/>
                    <a:satMod val="300000"/>
                  </a:sysClr>
                </a:gs>
                <a:gs pos="100000">
                  <a:sysClr val="windowText" lastClr="000000">
                    <a:tint val="15000"/>
                    <a:satMod val="350000"/>
                  </a:sysClr>
                </a:gs>
              </a:gsLst>
              <a:lin ang="16200000" scaled="1"/>
            </a:gradFill>
            <a:ln w="9525" cap="flat" cmpd="sng" algn="ctr">
              <a:solidFill>
                <a:sysClr val="windowText" lastClr="000000">
                  <a:shade val="95000"/>
                  <a:satMod val="105000"/>
                </a:sysClr>
              </a:solidFill>
              <a:prstDash val="solid"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3" name="Connecteur droit avec flèche 41"/>
            <p:cNvCxnSpPr/>
            <p:nvPr/>
          </p:nvCxnSpPr>
          <p:spPr>
            <a:xfrm flipH="1" flipV="1">
              <a:off x="5062954" y="4380676"/>
              <a:ext cx="551420" cy="480291"/>
            </a:xfrm>
            <a:prstGeom prst="straightConnector1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14" name="Connecteur droit avec flèche 42"/>
            <p:cNvCxnSpPr/>
            <p:nvPr/>
          </p:nvCxnSpPr>
          <p:spPr>
            <a:xfrm flipH="1" flipV="1">
              <a:off x="4997185" y="4436191"/>
              <a:ext cx="551420" cy="480291"/>
            </a:xfrm>
            <a:prstGeom prst="straightConnector1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15" name="Connecteur droit avec flèche 43"/>
            <p:cNvCxnSpPr/>
            <p:nvPr/>
          </p:nvCxnSpPr>
          <p:spPr>
            <a:xfrm flipH="1" flipV="1">
              <a:off x="5140757" y="4307153"/>
              <a:ext cx="551420" cy="480291"/>
            </a:xfrm>
            <a:prstGeom prst="straightConnector1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16" name="Connecteur droit avec flèche 44"/>
            <p:cNvCxnSpPr/>
            <p:nvPr/>
          </p:nvCxnSpPr>
          <p:spPr>
            <a:xfrm flipH="1" flipV="1">
              <a:off x="4915909" y="4515218"/>
              <a:ext cx="551420" cy="480291"/>
            </a:xfrm>
            <a:prstGeom prst="straightConnector1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17" name="Connecteur droit avec flèche 45"/>
            <p:cNvCxnSpPr/>
            <p:nvPr/>
          </p:nvCxnSpPr>
          <p:spPr>
            <a:xfrm flipH="1">
              <a:off x="4000919" y="4421987"/>
              <a:ext cx="514659" cy="500809"/>
            </a:xfrm>
            <a:prstGeom prst="straightConnector1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18" name="Connecteur droit avec flèche 46"/>
            <p:cNvCxnSpPr/>
            <p:nvPr/>
          </p:nvCxnSpPr>
          <p:spPr>
            <a:xfrm flipH="1">
              <a:off x="3936159" y="4351639"/>
              <a:ext cx="514659" cy="500809"/>
            </a:xfrm>
            <a:prstGeom prst="straightConnector1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19" name="Connecteur droit avec flèche 47"/>
            <p:cNvCxnSpPr/>
            <p:nvPr/>
          </p:nvCxnSpPr>
          <p:spPr>
            <a:xfrm flipH="1">
              <a:off x="3854110" y="4286635"/>
              <a:ext cx="514659" cy="500809"/>
            </a:xfrm>
            <a:prstGeom prst="straightConnector1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20" name="Connecteur droit avec flèche 48"/>
            <p:cNvCxnSpPr/>
            <p:nvPr/>
          </p:nvCxnSpPr>
          <p:spPr>
            <a:xfrm flipH="1">
              <a:off x="3793267" y="4213966"/>
              <a:ext cx="514659" cy="500809"/>
            </a:xfrm>
            <a:prstGeom prst="straightConnector1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21" name="Connecteur droit avec flèche 49"/>
            <p:cNvCxnSpPr/>
            <p:nvPr/>
          </p:nvCxnSpPr>
          <p:spPr>
            <a:xfrm>
              <a:off x="4062369" y="5267323"/>
              <a:ext cx="491115" cy="341801"/>
            </a:xfrm>
            <a:prstGeom prst="straightConnector1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22" name="Connecteur droit avec flèche 50"/>
            <p:cNvCxnSpPr/>
            <p:nvPr/>
          </p:nvCxnSpPr>
          <p:spPr>
            <a:xfrm>
              <a:off x="4010070" y="5341600"/>
              <a:ext cx="491115" cy="341801"/>
            </a:xfrm>
            <a:prstGeom prst="straightConnector1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23" name="Connecteur droit avec flèche 51"/>
            <p:cNvCxnSpPr/>
            <p:nvPr/>
          </p:nvCxnSpPr>
          <p:spPr>
            <a:xfrm>
              <a:off x="3947931" y="5418538"/>
              <a:ext cx="491115" cy="341801"/>
            </a:xfrm>
            <a:prstGeom prst="straightConnector1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24" name="Connecteur droit avec flèche 52"/>
            <p:cNvCxnSpPr/>
            <p:nvPr/>
          </p:nvCxnSpPr>
          <p:spPr>
            <a:xfrm>
              <a:off x="3881723" y="5472995"/>
              <a:ext cx="491115" cy="341801"/>
            </a:xfrm>
            <a:prstGeom prst="straightConnector1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25" name="Connecteur droit avec flèche 53"/>
            <p:cNvCxnSpPr/>
            <p:nvPr/>
          </p:nvCxnSpPr>
          <p:spPr>
            <a:xfrm flipV="1">
              <a:off x="4916404" y="5298846"/>
              <a:ext cx="551420" cy="290592"/>
            </a:xfrm>
            <a:prstGeom prst="straightConnector1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26" name="Connecteur droit avec flèche 54"/>
            <p:cNvCxnSpPr/>
            <p:nvPr/>
          </p:nvCxnSpPr>
          <p:spPr>
            <a:xfrm flipV="1">
              <a:off x="4952670" y="5353303"/>
              <a:ext cx="551420" cy="290592"/>
            </a:xfrm>
            <a:prstGeom prst="straightConnector1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27" name="Connecteur droit avec flèche 55"/>
            <p:cNvCxnSpPr/>
            <p:nvPr/>
          </p:nvCxnSpPr>
          <p:spPr>
            <a:xfrm flipV="1">
              <a:off x="4994702" y="5436297"/>
              <a:ext cx="551420" cy="290592"/>
            </a:xfrm>
            <a:prstGeom prst="straightConnector1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28" name="Connecteur droit avec flèche 56"/>
            <p:cNvCxnSpPr/>
            <p:nvPr/>
          </p:nvCxnSpPr>
          <p:spPr>
            <a:xfrm flipV="1">
              <a:off x="5024548" y="5516232"/>
              <a:ext cx="551420" cy="290592"/>
            </a:xfrm>
            <a:prstGeom prst="straightConnector1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sp>
          <p:nvSpPr>
            <p:cNvPr id="29" name="Nuage 57"/>
            <p:cNvSpPr/>
            <p:nvPr/>
          </p:nvSpPr>
          <p:spPr>
            <a:xfrm>
              <a:off x="2865527" y="3618338"/>
              <a:ext cx="988583" cy="408090"/>
            </a:xfrm>
            <a:prstGeom prst="cloud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" name="Nuage 58"/>
            <p:cNvSpPr/>
            <p:nvPr/>
          </p:nvSpPr>
          <p:spPr>
            <a:xfrm>
              <a:off x="5467329" y="3513800"/>
              <a:ext cx="770343" cy="334663"/>
            </a:xfrm>
            <a:prstGeom prst="cloud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1" name="Arc 61"/>
            <p:cNvSpPr/>
            <p:nvPr/>
          </p:nvSpPr>
          <p:spPr>
            <a:xfrm>
              <a:off x="5939556" y="3709441"/>
              <a:ext cx="624943" cy="73523"/>
            </a:xfrm>
            <a:prstGeom prst="arc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2" name="Arc 62"/>
            <p:cNvSpPr/>
            <p:nvPr/>
          </p:nvSpPr>
          <p:spPr>
            <a:xfrm>
              <a:off x="5965094" y="3755733"/>
              <a:ext cx="551420" cy="23340"/>
            </a:xfrm>
            <a:prstGeom prst="arc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3" name="Arc 63"/>
            <p:cNvSpPr/>
            <p:nvPr/>
          </p:nvSpPr>
          <p:spPr>
            <a:xfrm>
              <a:off x="5834942" y="3796304"/>
              <a:ext cx="696978" cy="52158"/>
            </a:xfrm>
            <a:prstGeom prst="arc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4" name="Arc 64"/>
            <p:cNvSpPr/>
            <p:nvPr/>
          </p:nvSpPr>
          <p:spPr>
            <a:xfrm>
              <a:off x="5965094" y="3660846"/>
              <a:ext cx="623456" cy="73523"/>
            </a:xfrm>
            <a:prstGeom prst="arc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5" name="Arc 65"/>
            <p:cNvSpPr/>
            <p:nvPr/>
          </p:nvSpPr>
          <p:spPr>
            <a:xfrm>
              <a:off x="6033000" y="3633778"/>
              <a:ext cx="551420" cy="23340"/>
            </a:xfrm>
            <a:prstGeom prst="arc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6" name="Arc 66"/>
            <p:cNvSpPr/>
            <p:nvPr/>
          </p:nvSpPr>
          <p:spPr>
            <a:xfrm>
              <a:off x="6033000" y="3576664"/>
              <a:ext cx="624943" cy="36761"/>
            </a:xfrm>
            <a:prstGeom prst="arc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r-FR" sz="1800" b="0" i="0" u="none" strike="noStrike" kern="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37" name="Explosion 1 60"/>
          <p:cNvSpPr/>
          <p:nvPr/>
        </p:nvSpPr>
        <p:spPr>
          <a:xfrm>
            <a:off x="4545060" y="4760873"/>
            <a:ext cx="412851" cy="457097"/>
          </a:xfrm>
          <a:prstGeom prst="irregularSeal1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25400" cap="flat" cmpd="sng" algn="ctr">
            <a:solidFill>
              <a:srgbClr val="C0504D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9296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rrondir un rectangle avec un coin diagonal 26"/>
          <p:cNvSpPr/>
          <p:nvPr/>
        </p:nvSpPr>
        <p:spPr>
          <a:xfrm>
            <a:off x="899592" y="4364233"/>
            <a:ext cx="7200800" cy="936104"/>
          </a:xfrm>
          <a:prstGeom prst="round2Diag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5" name="Espace réservé du contenu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851798704"/>
              </p:ext>
            </p:extLst>
          </p:nvPr>
        </p:nvGraphicFramePr>
        <p:xfrm>
          <a:off x="827584" y="404664"/>
          <a:ext cx="7333560" cy="2925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66780"/>
                <a:gridCol w="3666780"/>
              </a:tblGrid>
              <a:tr h="657796"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AVANTAJ</a:t>
                      </a:r>
                      <a:endParaRPr lang="fr-FR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sz="2800" dirty="0" smtClean="0"/>
                        <a:t>DEZAVANTAJ</a:t>
                      </a:r>
                      <a:endParaRPr lang="fr-FR" sz="2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61317">
                <a:tc>
                  <a:txBody>
                    <a:bodyPr/>
                    <a:lstStyle/>
                    <a:p>
                      <a:r>
                        <a:rPr lang="tr-TR" dirty="0" smtClean="0"/>
                        <a:t>Kirlenmez</a:t>
                      </a:r>
                      <a:r>
                        <a:rPr lang="tr-TR" baseline="0" dirty="0" smtClean="0"/>
                        <a:t> ve ekonomiktir. 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tr-TR" baseline="0" dirty="0" smtClean="0"/>
                        <a:t>Görünüm değişir </a:t>
                      </a:r>
                      <a:r>
                        <a:rPr lang="fr-FR" baseline="0" dirty="0" smtClean="0"/>
                        <a:t>.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447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Gelecek için iyi bir yerdir.</a:t>
                      </a:r>
                      <a:endParaRPr lang="fr-FR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Özellikle kuşlar ve balıklar etkilenecektir.</a:t>
                      </a:r>
                      <a:endParaRPr lang="fr-FR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613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Rüzgarın enerjisi hiç bitmez</a:t>
                      </a:r>
                      <a:endParaRPr lang="fr-FR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dirty="0" smtClean="0"/>
                        <a:t>Dayanıklılığı sabit değildir.</a:t>
                      </a:r>
                      <a:endParaRPr lang="fr-FR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6" name="ZoneTexte 24"/>
          <p:cNvSpPr txBox="1"/>
          <p:nvPr/>
        </p:nvSpPr>
        <p:spPr>
          <a:xfrm>
            <a:off x="899592" y="4509120"/>
            <a:ext cx="7200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000" b="1" dirty="0" smtClean="0"/>
              <a:t>Büyüdüğünüzde eğer dünyayı kurtarmak istiyorsanız rüzgar enerjisine teşekkür edin.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507290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196</TotalTime>
  <Words>168</Words>
  <Application>Microsoft Office PowerPoint</Application>
  <PresentationFormat>Ekran Gösterisi (4:3)</PresentationFormat>
  <Paragraphs>37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Cumba</vt:lpstr>
      <vt:lpstr>PowerPoint Sunusu</vt:lpstr>
      <vt:lpstr>PowerPoint Sunusu</vt:lpstr>
      <vt:lpstr>   2 TİP DEĞİRMEN VARDIR:</vt:lpstr>
      <vt:lpstr>NASIL ÇALIŞIR :</vt:lpstr>
      <vt:lpstr>PowerPoint Sunusu</vt:lpstr>
      <vt:lpstr>PowerPoint Sunusu</vt:lpstr>
      <vt:lpstr>ANOMOMETRE:</vt:lpstr>
      <vt:lpstr>RÜZGARIN DAYANIKLILIK TEHLİKESİ: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DELL</dc:creator>
  <cp:lastModifiedBy>DELL</cp:lastModifiedBy>
  <cp:revision>15</cp:revision>
  <dcterms:created xsi:type="dcterms:W3CDTF">2016-12-13T14:30:56Z</dcterms:created>
  <dcterms:modified xsi:type="dcterms:W3CDTF">2016-12-15T15:33:14Z</dcterms:modified>
</cp:coreProperties>
</file>