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37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B689-C075-455C-AF26-DB46AF4AAAD0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FB5E-26DB-4CAF-9D9F-9E640840B2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B689-C075-455C-AF26-DB46AF4AAAD0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FB5E-26DB-4CAF-9D9F-9E640840B2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B689-C075-455C-AF26-DB46AF4AAAD0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FB5E-26DB-4CAF-9D9F-9E640840B2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B689-C075-455C-AF26-DB46AF4AAAD0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FB5E-26DB-4CAF-9D9F-9E640840B2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B689-C075-455C-AF26-DB46AF4AAAD0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FB5E-26DB-4CAF-9D9F-9E640840B2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B689-C075-455C-AF26-DB46AF4AAAD0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FB5E-26DB-4CAF-9D9F-9E640840B2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B689-C075-455C-AF26-DB46AF4AAAD0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FB5E-26DB-4CAF-9D9F-9E640840B2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B689-C075-455C-AF26-DB46AF4AAAD0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FB5E-26DB-4CAF-9D9F-9E640840B2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B689-C075-455C-AF26-DB46AF4AAAD0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FB5E-26DB-4CAF-9D9F-9E640840B2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B689-C075-455C-AF26-DB46AF4AAAD0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FB5E-26DB-4CAF-9D9F-9E640840B2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B689-C075-455C-AF26-DB46AF4AAAD0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FB5E-26DB-4CAF-9D9F-9E640840B2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1B689-C075-455C-AF26-DB46AF4AAAD0}" type="datetimeFigureOut">
              <a:rPr lang="tr-TR" smtClean="0"/>
              <a:pPr/>
              <a:t>13.12.2016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8FB5E-26DB-4CAF-9D9F-9E640840B24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7"/>
          <p:cNvSpPr/>
          <p:nvPr/>
        </p:nvSpPr>
        <p:spPr>
          <a:xfrm>
            <a:off x="0" y="0"/>
            <a:ext cx="4644008" cy="8367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 l="7316" t="39309" r="7605" b="44015"/>
          <a:stretch>
            <a:fillRect/>
          </a:stretch>
        </p:blipFill>
        <p:spPr>
          <a:xfrm>
            <a:off x="0" y="785794"/>
            <a:ext cx="4637027" cy="10001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8"/>
          <p:cNvSpPr/>
          <p:nvPr/>
        </p:nvSpPr>
        <p:spPr>
          <a:xfrm>
            <a:off x="0" y="1785926"/>
            <a:ext cx="4714876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t="36743" b="41527"/>
          <a:stretch>
            <a:fillRect/>
          </a:stretch>
        </p:blipFill>
        <p:spPr>
          <a:xfrm>
            <a:off x="4637594" y="0"/>
            <a:ext cx="4506406" cy="292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t="36898" b="41667"/>
          <a:stretch>
            <a:fillRect/>
          </a:stretch>
        </p:blipFill>
        <p:spPr>
          <a:xfrm>
            <a:off x="0" y="4286256"/>
            <a:ext cx="4929190" cy="2572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 l="1778" t="38094" b="44037"/>
          <a:stretch>
            <a:fillRect/>
          </a:stretch>
        </p:blipFill>
        <p:spPr>
          <a:xfrm>
            <a:off x="4634002" y="4285961"/>
            <a:ext cx="4509998" cy="2572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5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0" y="2873952"/>
            <a:ext cx="9143107" cy="15676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hteck 11"/>
          <p:cNvSpPr/>
          <p:nvPr/>
        </p:nvSpPr>
        <p:spPr>
          <a:xfrm>
            <a:off x="4572000" y="6165304"/>
            <a:ext cx="4572000" cy="6926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9"/>
          <p:cNvSpPr/>
          <p:nvPr/>
        </p:nvSpPr>
        <p:spPr>
          <a:xfrm>
            <a:off x="4572000" y="4437112"/>
            <a:ext cx="4572000" cy="864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C00000"/>
                </a:solidFill>
                <a:latin typeface="Arial Black" pitchFamily="34" charset="0"/>
              </a:rPr>
              <a:t>                   ÖZET</a:t>
            </a:r>
            <a:endParaRPr lang="tr-TR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Ronja\Pictures\2016\Spanien in Oberhausen\l&amp;B\DSC04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662" r="5992"/>
          <a:stretch>
            <a:fillRect/>
          </a:stretch>
        </p:blipFill>
        <p:spPr bwMode="auto">
          <a:xfrm>
            <a:off x="357158" y="1000108"/>
            <a:ext cx="3494424" cy="4071966"/>
          </a:xfrm>
          <a:prstGeom prst="ellipse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500562" y="1571612"/>
            <a:ext cx="4143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>
                <a:latin typeface="Arial Narrow" pitchFamily="34" charset="0"/>
              </a:rPr>
              <a:t>Fosil yakıtlar dünyayı kirletiyor.</a:t>
            </a:r>
          </a:p>
          <a:p>
            <a:pPr>
              <a:buFont typeface="Arial" pitchFamily="34" charset="0"/>
              <a:buChar char="•"/>
            </a:pPr>
            <a:endParaRPr lang="tr-TR" sz="28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latin typeface="Arial Narrow" pitchFamily="34" charset="0"/>
              </a:rPr>
              <a:t>Hayatımızda yenilenebilir enerji üretmeye ihtiyacımız var.</a:t>
            </a:r>
          </a:p>
          <a:p>
            <a:pPr>
              <a:buFont typeface="Arial" pitchFamily="34" charset="0"/>
              <a:buChar char="•"/>
            </a:pPr>
            <a:endParaRPr lang="tr-TR" dirty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sz="2800" dirty="0" smtClean="0">
                <a:latin typeface="+mj-lt"/>
              </a:rPr>
              <a:t>Teknolojide yeni buluşlara sahip olmak  için L&amp;B gibi olun.</a:t>
            </a:r>
          </a:p>
          <a:p>
            <a:pPr>
              <a:buFont typeface="Arial" pitchFamily="34" charset="0"/>
              <a:buChar char="•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KAYNAK</a:t>
            </a:r>
            <a:br>
              <a:rPr lang="tr-TR" dirty="0" smtClean="0">
                <a:solidFill>
                  <a:srgbClr val="C00000"/>
                </a:solidFill>
              </a:rPr>
            </a:b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2060"/>
                </a:solidFill>
                <a:latin typeface="Arial Black" pitchFamily="34" charset="0"/>
              </a:rPr>
              <a:t>-www.siemens.com/presse</a:t>
            </a:r>
          </a:p>
          <a:p>
            <a:endParaRPr lang="de-DE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de-DE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de-DE" dirty="0" smtClean="0">
                <a:solidFill>
                  <a:srgbClr val="002060"/>
                </a:solidFill>
                <a:latin typeface="Arial Black" pitchFamily="34" charset="0"/>
              </a:rPr>
              <a:t>-www.wikipedia.org</a:t>
            </a:r>
          </a:p>
          <a:p>
            <a:endParaRPr lang="de-DE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de-DE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de-DE" dirty="0" smtClean="0">
                <a:solidFill>
                  <a:srgbClr val="002060"/>
                </a:solidFill>
                <a:latin typeface="Arial Black" pitchFamily="34" charset="0"/>
              </a:rPr>
              <a:t>-Lenord, Bauer und CO.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>
            <a:normAutofit/>
          </a:bodyPr>
          <a:lstStyle/>
          <a:p>
            <a:r>
              <a:rPr lang="tr-TR" sz="4800" dirty="0" smtClean="0">
                <a:latin typeface="Arial Black" pitchFamily="34" charset="0"/>
              </a:rPr>
              <a:t>RÜZGAR GÜCÜ</a:t>
            </a:r>
            <a:endParaRPr lang="tr-TR" sz="4800" dirty="0">
              <a:latin typeface="Arial Black" pitchFamily="34" charset="0"/>
            </a:endParaRPr>
          </a:p>
        </p:txBody>
      </p:sp>
      <p:pic>
        <p:nvPicPr>
          <p:cNvPr id="4" name="Picture 2" descr="D:\IMG_0844.jpg"/>
          <p:cNvPicPr>
            <a:picLocks noChangeAspect="1" noChangeArrowheads="1"/>
          </p:cNvPicPr>
          <p:nvPr/>
        </p:nvPicPr>
        <p:blipFill>
          <a:blip r:embed="rId2" cstate="print"/>
          <a:srcRect l="42276" t="6098" b="21951"/>
          <a:stretch>
            <a:fillRect/>
          </a:stretch>
        </p:blipFill>
        <p:spPr bwMode="auto">
          <a:xfrm>
            <a:off x="1043608" y="1772816"/>
            <a:ext cx="2808312" cy="4667335"/>
          </a:xfrm>
          <a:prstGeom prst="roundRect">
            <a:avLst/>
          </a:prstGeom>
          <a:noFill/>
        </p:spPr>
      </p:pic>
      <p:pic>
        <p:nvPicPr>
          <p:cNvPr id="5" name="Picture 2" descr="C:\Users\Ronja\Pictures\2016\Spanien in Oberhausen\l&amp;B\P1110867.JPG"/>
          <p:cNvPicPr>
            <a:picLocks noChangeAspect="1" noChangeArrowheads="1"/>
          </p:cNvPicPr>
          <p:nvPr/>
        </p:nvPicPr>
        <p:blipFill>
          <a:blip r:embed="rId3" cstate="print"/>
          <a:srcRect t="15152" b="18182"/>
          <a:stretch>
            <a:fillRect/>
          </a:stretch>
        </p:blipFill>
        <p:spPr bwMode="auto">
          <a:xfrm>
            <a:off x="5214942" y="2000240"/>
            <a:ext cx="3168533" cy="158417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smtClean="0">
                <a:latin typeface="Arial Black" pitchFamily="34" charset="0"/>
              </a:rPr>
              <a:t>FİHRİST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643050"/>
            <a:ext cx="8258204" cy="45720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>
                <a:latin typeface="Arial Black" pitchFamily="34" charset="0"/>
              </a:rPr>
              <a:t>-</a:t>
            </a:r>
            <a:r>
              <a:rPr lang="tr-TR" dirty="0" smtClean="0">
                <a:latin typeface="Arial Narrow" pitchFamily="34" charset="0"/>
              </a:rPr>
              <a:t>Yenilenebilir Enerji</a:t>
            </a:r>
          </a:p>
          <a:p>
            <a:pPr>
              <a:buNone/>
            </a:pPr>
            <a:r>
              <a:rPr lang="tr-TR" dirty="0" smtClean="0">
                <a:latin typeface="Arial Black" pitchFamily="34" charset="0"/>
              </a:rPr>
              <a:t>-</a:t>
            </a:r>
            <a:r>
              <a:rPr lang="tr-TR" dirty="0" smtClean="0">
                <a:latin typeface="Arial Narrow" pitchFamily="34" charset="0"/>
              </a:rPr>
              <a:t>Fosil/Yenilenebilir Enerji</a:t>
            </a:r>
          </a:p>
          <a:p>
            <a:pPr>
              <a:buNone/>
            </a:pPr>
            <a:r>
              <a:rPr lang="tr-TR" dirty="0" smtClean="0">
                <a:latin typeface="Arial Black" pitchFamily="34" charset="0"/>
              </a:rPr>
              <a:t>-</a:t>
            </a:r>
            <a:r>
              <a:rPr lang="tr-TR" dirty="0" smtClean="0"/>
              <a:t>Artı yönleri-eksi yönleri</a:t>
            </a:r>
            <a:endParaRPr lang="tr-TR" dirty="0" smtClean="0"/>
          </a:p>
          <a:p>
            <a:pPr>
              <a:buNone/>
            </a:pPr>
            <a:r>
              <a:rPr lang="tr-TR" dirty="0" smtClean="0">
                <a:latin typeface="Arial Black" pitchFamily="34" charset="0"/>
              </a:rPr>
              <a:t>-</a:t>
            </a:r>
            <a:r>
              <a:rPr lang="tr-TR" dirty="0" smtClean="0">
                <a:latin typeface="Arial Narrow" pitchFamily="34" charset="0"/>
              </a:rPr>
              <a:t>Rüzgar Enerjisi</a:t>
            </a:r>
          </a:p>
          <a:p>
            <a:pPr>
              <a:buNone/>
            </a:pPr>
            <a:r>
              <a:rPr lang="tr-TR" dirty="0">
                <a:latin typeface="Arial Narrow" pitchFamily="34" charset="0"/>
              </a:rPr>
              <a:t> </a:t>
            </a:r>
            <a:r>
              <a:rPr lang="tr-TR" dirty="0" smtClean="0">
                <a:latin typeface="Arial Narrow" pitchFamily="34" charset="0"/>
              </a:rPr>
              <a:t>             Nasıl ?</a:t>
            </a:r>
          </a:p>
          <a:p>
            <a:pPr>
              <a:buNone/>
            </a:pPr>
            <a:r>
              <a:rPr lang="tr-TR" dirty="0">
                <a:latin typeface="Arial Narrow" pitchFamily="34" charset="0"/>
              </a:rPr>
              <a:t> </a:t>
            </a:r>
            <a:r>
              <a:rPr lang="tr-TR" dirty="0" smtClean="0">
                <a:latin typeface="Arial Narrow" pitchFamily="34" charset="0"/>
              </a:rPr>
              <a:t>             Nerede ?</a:t>
            </a:r>
          </a:p>
          <a:p>
            <a:pPr>
              <a:buNone/>
            </a:pPr>
            <a:r>
              <a:rPr lang="tr-TR" dirty="0">
                <a:latin typeface="Arial Narrow" pitchFamily="34" charset="0"/>
              </a:rPr>
              <a:t> </a:t>
            </a:r>
            <a:r>
              <a:rPr lang="tr-TR" dirty="0" smtClean="0">
                <a:latin typeface="Arial Narrow" pitchFamily="34" charset="0"/>
              </a:rPr>
              <a:t>             Niçin ?</a:t>
            </a:r>
          </a:p>
          <a:p>
            <a:pPr>
              <a:buNone/>
            </a:pPr>
            <a:r>
              <a:rPr lang="tr-TR" dirty="0" smtClean="0">
                <a:latin typeface="Arial Black" pitchFamily="34" charset="0"/>
              </a:rPr>
              <a:t>-</a:t>
            </a:r>
            <a:r>
              <a:rPr lang="tr-TR" dirty="0" smtClean="0">
                <a:latin typeface="Arial Narrow" pitchFamily="34" charset="0"/>
              </a:rPr>
              <a:t>Leonard ve Baur Rüzgar Enerjisi İçindeki Bölümleri</a:t>
            </a:r>
          </a:p>
          <a:p>
            <a:pPr>
              <a:buNone/>
            </a:pPr>
            <a:r>
              <a:rPr lang="tr-TR" dirty="0" smtClean="0">
                <a:latin typeface="Arial Black" pitchFamily="34" charset="0"/>
              </a:rPr>
              <a:t>-</a:t>
            </a:r>
            <a:r>
              <a:rPr lang="tr-TR" dirty="0" smtClean="0">
                <a:latin typeface="Arial Narrow" pitchFamily="34" charset="0"/>
              </a:rPr>
              <a:t>Özet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Neuer Ordner\water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2812">
            <a:off x="955733" y="596477"/>
            <a:ext cx="3009052" cy="2257259"/>
          </a:xfrm>
          <a:prstGeom prst="flowChartAlternateProcess">
            <a:avLst/>
          </a:prstGeom>
          <a:noFill/>
        </p:spPr>
      </p:pic>
      <p:pic>
        <p:nvPicPr>
          <p:cNvPr id="5" name="Picture 5" descr="D:\Neuer Ordner\wate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3585717" cy="2588935"/>
          </a:xfrm>
          <a:prstGeom prst="roundRect">
            <a:avLst/>
          </a:prstGeom>
          <a:noFill/>
        </p:spPr>
      </p:pic>
      <p:pic>
        <p:nvPicPr>
          <p:cNvPr id="6" name="Picture 3" descr="D:\Neuer Ordner\solar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55399">
            <a:off x="2793560" y="2400928"/>
            <a:ext cx="3789826" cy="2736304"/>
          </a:xfrm>
          <a:prstGeom prst="flowChartAlternateProcess">
            <a:avLst/>
          </a:prstGeom>
          <a:noFill/>
        </p:spPr>
      </p:pic>
      <p:pic>
        <p:nvPicPr>
          <p:cNvPr id="7" name="Picture 2" descr="D:\Neuer Ordner\win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0536">
            <a:off x="6637415" y="3484240"/>
            <a:ext cx="2363741" cy="3273819"/>
          </a:xfrm>
          <a:prstGeom prst="flowChartAlternateProcess">
            <a:avLst/>
          </a:prstGeom>
          <a:noFill/>
        </p:spPr>
      </p:pic>
      <p:sp>
        <p:nvSpPr>
          <p:cNvPr id="8" name="Textfeld 3"/>
          <p:cNvSpPr txBox="1"/>
          <p:nvPr/>
        </p:nvSpPr>
        <p:spPr>
          <a:xfrm rot="19841026">
            <a:off x="109527" y="76737"/>
            <a:ext cx="1445290" cy="4327208"/>
          </a:xfrm>
          <a:prstGeom prst="heart">
            <a:avLst/>
          </a:prstGeom>
          <a:solidFill>
            <a:srgbClr val="FF99FF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latin typeface="Arial Black" pitchFamily="34" charset="0"/>
              </a:rPr>
              <a:t>Yenilenebilir doğal kaynaklar ile enerji</a:t>
            </a:r>
          </a:p>
          <a:p>
            <a:pPr algn="ctr"/>
            <a:endParaRPr lang="de-DE" sz="1600" dirty="0">
              <a:latin typeface="Comic Sans MS" pitchFamily="66" charset="0"/>
            </a:endParaRPr>
          </a:p>
        </p:txBody>
      </p:sp>
      <p:sp>
        <p:nvSpPr>
          <p:cNvPr id="9" name="Textfeld 11"/>
          <p:cNvSpPr txBox="1"/>
          <p:nvPr/>
        </p:nvSpPr>
        <p:spPr>
          <a:xfrm>
            <a:off x="3286116" y="1285860"/>
            <a:ext cx="2088232" cy="1393508"/>
          </a:xfrm>
          <a:prstGeom prst="heart">
            <a:avLst/>
          </a:prstGeom>
          <a:solidFill>
            <a:srgbClr val="FF99FF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latin typeface="Arial Black" pitchFamily="34" charset="0"/>
              </a:rPr>
              <a:t>İyi çevre için</a:t>
            </a:r>
            <a:endParaRPr lang="de-DE" sz="1600" dirty="0" smtClean="0">
              <a:latin typeface="Arial Black" pitchFamily="34" charset="0"/>
            </a:endParaRPr>
          </a:p>
        </p:txBody>
      </p:sp>
      <p:sp>
        <p:nvSpPr>
          <p:cNvPr id="10" name="Textfeld 13"/>
          <p:cNvSpPr txBox="1"/>
          <p:nvPr/>
        </p:nvSpPr>
        <p:spPr>
          <a:xfrm>
            <a:off x="5857884" y="857232"/>
            <a:ext cx="2952328" cy="2787015"/>
          </a:xfrm>
          <a:prstGeom prst="heart">
            <a:avLst/>
          </a:prstGeom>
          <a:solidFill>
            <a:srgbClr val="FF99FF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 Black" pitchFamily="34" charset="0"/>
              </a:rPr>
              <a:t>-</a:t>
            </a:r>
            <a:r>
              <a:rPr lang="tr-TR" sz="1400" b="1" dirty="0" smtClean="0">
                <a:latin typeface="Arial Black" pitchFamily="34" charset="0"/>
              </a:rPr>
              <a:t>güneş enerjisi</a:t>
            </a:r>
          </a:p>
          <a:p>
            <a:pPr algn="ctr"/>
            <a:r>
              <a:rPr lang="tr-TR" sz="1400" b="1" dirty="0" smtClean="0">
                <a:latin typeface="Arial Black" pitchFamily="34" charset="0"/>
              </a:rPr>
              <a:t>-rüzgar enerjisi</a:t>
            </a:r>
          </a:p>
          <a:p>
            <a:pPr algn="ctr"/>
            <a:r>
              <a:rPr lang="tr-TR" sz="1400" b="1" dirty="0" smtClean="0">
                <a:latin typeface="Arial Black" pitchFamily="34" charset="0"/>
              </a:rPr>
              <a:t>-jeotermal enerji</a:t>
            </a:r>
          </a:p>
          <a:p>
            <a:pPr algn="ctr"/>
            <a:r>
              <a:rPr lang="tr-TR" sz="1400" b="1" dirty="0" smtClean="0">
                <a:latin typeface="Arial Black" pitchFamily="34" charset="0"/>
              </a:rPr>
              <a:t>-su enerjisi</a:t>
            </a:r>
          </a:p>
          <a:p>
            <a:pPr algn="ctr"/>
            <a:endParaRPr lang="de-DE" sz="1400" b="1" dirty="0">
              <a:latin typeface="Comic Sans MS" pitchFamily="66" charset="0"/>
            </a:endParaRPr>
          </a:p>
        </p:txBody>
      </p:sp>
      <p:sp>
        <p:nvSpPr>
          <p:cNvPr id="11" name="Textfeld 12"/>
          <p:cNvSpPr txBox="1"/>
          <p:nvPr/>
        </p:nvSpPr>
        <p:spPr>
          <a:xfrm>
            <a:off x="4714876" y="4071942"/>
            <a:ext cx="2088232" cy="1980248"/>
          </a:xfrm>
          <a:prstGeom prst="heart">
            <a:avLst/>
          </a:prstGeom>
          <a:solidFill>
            <a:srgbClr val="FF99FF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Arial Black" pitchFamily="34" charset="0"/>
              </a:rPr>
              <a:t>Yenilenebilir enerji evde</a:t>
            </a:r>
            <a:endParaRPr lang="de-DE" sz="1600" dirty="0">
              <a:latin typeface="Arial Black" pitchFamily="34" charset="0"/>
            </a:endParaRPr>
          </a:p>
        </p:txBody>
      </p:sp>
      <p:sp>
        <p:nvSpPr>
          <p:cNvPr id="12" name="Textfeld 12"/>
          <p:cNvSpPr txBox="1"/>
          <p:nvPr/>
        </p:nvSpPr>
        <p:spPr>
          <a:xfrm>
            <a:off x="3000364" y="4929198"/>
            <a:ext cx="2088232" cy="1393508"/>
          </a:xfrm>
          <a:prstGeom prst="heart">
            <a:avLst/>
          </a:prstGeom>
          <a:solidFill>
            <a:srgbClr val="FF99FF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Arial Black" pitchFamily="34" charset="0"/>
              </a:rPr>
              <a:t>Geleceğin enerjisi</a:t>
            </a:r>
            <a:endParaRPr lang="de-DE" sz="1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rial Black" pitchFamily="34" charset="0"/>
              </a:rPr>
              <a:t>FOSİL/YENİLENEBİLİR ENERJİ</a:t>
            </a:r>
            <a:endParaRPr lang="tr-TR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8" name="7 İçerik Yer Tutucusu"/>
          <p:cNvGraphicFramePr>
            <a:graphicFrameLocks noGrp="1"/>
          </p:cNvGraphicFramePr>
          <p:nvPr>
            <p:ph idx="1"/>
          </p:nvPr>
        </p:nvGraphicFramePr>
        <p:xfrm>
          <a:off x="571472" y="1857364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 Narrow" pitchFamily="34" charset="0"/>
                        </a:rPr>
                        <a:t>Doğa ve canlılar</a:t>
                      </a:r>
                      <a:r>
                        <a:rPr lang="tr-TR" baseline="0" dirty="0" smtClean="0">
                          <a:latin typeface="Arial Narrow" pitchFamily="34" charset="0"/>
                        </a:rPr>
                        <a:t> için kötü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 Narrow" pitchFamily="34" charset="0"/>
                        </a:rPr>
                        <a:t>Doğa için kötü değil</a:t>
                      </a:r>
                      <a:endParaRPr lang="tr-TR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 Narrow" pitchFamily="34" charset="0"/>
                        </a:rPr>
                        <a:t>Petrol,kömür,gaza</a:t>
                      </a:r>
                      <a:r>
                        <a:rPr lang="tr-TR" baseline="0" dirty="0" smtClean="0">
                          <a:latin typeface="Arial Narrow" pitchFamily="34" charset="0"/>
                        </a:rPr>
                        <a:t> ihtiyaç duyar</a:t>
                      </a:r>
                      <a:endParaRPr lang="tr-TR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Güneş,su,rüzgardır.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 Narrow" pitchFamily="34" charset="0"/>
                        </a:rPr>
                        <a:t>Sürekli mevcut değildir</a:t>
                      </a:r>
                      <a:endParaRPr lang="tr-TR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Sürekli mevcuttur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 Narrow" pitchFamily="34" charset="0"/>
                        </a:rPr>
                        <a:t>Pahalı değil</a:t>
                      </a:r>
                      <a:endParaRPr lang="tr-TR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 Narrow" pitchFamily="34" charset="0"/>
                        </a:rPr>
                        <a:t>Kurulumu pahalı</a:t>
                      </a:r>
                      <a:endParaRPr lang="tr-TR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Wolke 3"/>
          <p:cNvSpPr/>
          <p:nvPr/>
        </p:nvSpPr>
        <p:spPr>
          <a:xfrm>
            <a:off x="251520" y="188640"/>
            <a:ext cx="1008112" cy="576064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onne 2"/>
          <p:cNvSpPr/>
          <p:nvPr/>
        </p:nvSpPr>
        <p:spPr>
          <a:xfrm>
            <a:off x="8100392" y="188640"/>
            <a:ext cx="720080" cy="720080"/>
          </a:xfrm>
          <a:prstGeom prst="sun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pic>
        <p:nvPicPr>
          <p:cNvPr id="6" name="Picture 2" descr="C:\Users\Ronja\Pictures\2016\Spanien in Oberhausen\l&amp;B\IMG_0846.jpg"/>
          <p:cNvPicPr>
            <a:picLocks noChangeAspect="1" noChangeArrowheads="1"/>
          </p:cNvPicPr>
          <p:nvPr/>
        </p:nvPicPr>
        <p:blipFill>
          <a:blip r:embed="rId2" cstate="print"/>
          <a:srcRect t="23353" r="32934"/>
          <a:stretch>
            <a:fillRect/>
          </a:stretch>
        </p:blipFill>
        <p:spPr bwMode="auto">
          <a:xfrm rot="5400000">
            <a:off x="1581900" y="3633018"/>
            <a:ext cx="2221416" cy="3385016"/>
          </a:xfrm>
          <a:prstGeom prst="roundRect">
            <a:avLst/>
          </a:prstGeom>
          <a:noFill/>
        </p:spPr>
      </p:pic>
      <p:pic>
        <p:nvPicPr>
          <p:cNvPr id="7" name="Picture 2" descr="D:\IMG_0844.jpg"/>
          <p:cNvPicPr>
            <a:picLocks noChangeAspect="1" noChangeArrowheads="1"/>
          </p:cNvPicPr>
          <p:nvPr/>
        </p:nvPicPr>
        <p:blipFill>
          <a:blip r:embed="rId3" cstate="print"/>
          <a:srcRect l="42276" t="6098" b="21951"/>
          <a:stretch>
            <a:fillRect/>
          </a:stretch>
        </p:blipFill>
        <p:spPr bwMode="auto">
          <a:xfrm>
            <a:off x="6215074" y="3786190"/>
            <a:ext cx="1714512" cy="284947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rial Black" pitchFamily="34" charset="0"/>
              </a:rPr>
              <a:t>Yenilenebilir Enerji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714348" y="1500174"/>
          <a:ext cx="3214710" cy="488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</a:tblGrid>
              <a:tr h="922976"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+ YÖNLERİ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22976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 Black" pitchFamily="34" charset="0"/>
                        </a:rPr>
                        <a:t>Sonsuz</a:t>
                      </a:r>
                      <a:endParaRPr lang="tr-TR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922976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 Black" pitchFamily="34" charset="0"/>
                        </a:rPr>
                        <a:t>Yanıcı materyaller pahalı değil</a:t>
                      </a:r>
                    </a:p>
                    <a:p>
                      <a:r>
                        <a:rPr lang="tr-TR" dirty="0" smtClean="0">
                          <a:latin typeface="Arial Black" pitchFamily="34" charset="0"/>
                        </a:rPr>
                        <a:t>(Biyogaz)</a:t>
                      </a:r>
                    </a:p>
                    <a:p>
                      <a:endParaRPr lang="tr-TR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922976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 Black" pitchFamily="34" charset="0"/>
                        </a:rPr>
                        <a:t>Fiyat</a:t>
                      </a:r>
                      <a:r>
                        <a:rPr lang="tr-TR" baseline="0" dirty="0" smtClean="0">
                          <a:latin typeface="Arial Black" pitchFamily="34" charset="0"/>
                        </a:rPr>
                        <a:t> sabit</a:t>
                      </a:r>
                      <a:endParaRPr lang="tr-TR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922976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 Black" pitchFamily="34" charset="0"/>
                        </a:rPr>
                        <a:t>Çevre</a:t>
                      </a:r>
                      <a:r>
                        <a:rPr lang="tr-TR" baseline="0" dirty="0" smtClean="0">
                          <a:latin typeface="Arial Black" pitchFamily="34" charset="0"/>
                        </a:rPr>
                        <a:t> dostu</a:t>
                      </a:r>
                    </a:p>
                    <a:p>
                      <a:endParaRPr lang="tr-TR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7 İçerik Yer Tutucusu"/>
          <p:cNvGraphicFramePr>
            <a:graphicFrameLocks/>
          </p:cNvGraphicFramePr>
          <p:nvPr/>
        </p:nvGraphicFramePr>
        <p:xfrm>
          <a:off x="5000628" y="1600200"/>
          <a:ext cx="3686172" cy="347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172"/>
              </a:tblGrid>
              <a:tr h="867969"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- YÖNLERİ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67969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 Black" pitchFamily="34" charset="0"/>
                        </a:rPr>
                        <a:t>Maliyeti yüksek</a:t>
                      </a:r>
                      <a:endParaRPr lang="tr-TR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867969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 Black" pitchFamily="34" charset="0"/>
                        </a:rPr>
                        <a:t>Gürültülü/rahatsız</a:t>
                      </a:r>
                      <a:r>
                        <a:rPr lang="tr-TR" baseline="0" dirty="0" smtClean="0">
                          <a:latin typeface="Arial Black" pitchFamily="34" charset="0"/>
                        </a:rPr>
                        <a:t> edici</a:t>
                      </a:r>
                      <a:endParaRPr lang="tr-TR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867969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Arial Black" pitchFamily="34" charset="0"/>
                        </a:rPr>
                        <a:t>Manzarayı bozuyor</a:t>
                      </a:r>
                      <a:endParaRPr lang="tr-TR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857232"/>
            <a:ext cx="3857652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rial Black" pitchFamily="34" charset="0"/>
              </a:rPr>
              <a:t>RÜZGAR TÜRBİNLERİ NASIL ÇALIŞIR ?</a:t>
            </a:r>
            <a:endParaRPr lang="tr-TR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0" y="2803515"/>
            <a:ext cx="8229600" cy="4054485"/>
          </a:xfrm>
        </p:spPr>
        <p:txBody>
          <a:bodyPr/>
          <a:lstStyle/>
          <a:p>
            <a:r>
              <a:rPr lang="tr-TR" sz="2400" dirty="0" smtClean="0">
                <a:latin typeface="Arial Narrow" pitchFamily="34" charset="0"/>
              </a:rPr>
              <a:t>Rüzgar eser.</a:t>
            </a:r>
          </a:p>
          <a:p>
            <a:r>
              <a:rPr lang="tr-TR" sz="2400" dirty="0" smtClean="0">
                <a:latin typeface="Arial Narrow" pitchFamily="34" charset="0"/>
              </a:rPr>
              <a:t>Rüzgar türbinleri döner.</a:t>
            </a:r>
          </a:p>
          <a:p>
            <a:r>
              <a:rPr lang="tr-TR" sz="2400" dirty="0" smtClean="0">
                <a:latin typeface="Arial Narrow" pitchFamily="34" charset="0"/>
              </a:rPr>
              <a:t>Jeneratör elektrik üretir.</a:t>
            </a:r>
          </a:p>
          <a:p>
            <a:r>
              <a:rPr lang="tr-TR" sz="2400" dirty="0" smtClean="0">
                <a:latin typeface="Arial Narrow" pitchFamily="34" charset="0"/>
              </a:rPr>
              <a:t>Elektrik sizlere gönderilir</a:t>
            </a:r>
            <a:r>
              <a:rPr lang="tr-TR" dirty="0" smtClean="0">
                <a:latin typeface="Arial Narrow" pitchFamily="34" charset="0"/>
              </a:rPr>
              <a:t>.</a:t>
            </a:r>
          </a:p>
          <a:p>
            <a:endParaRPr lang="tr-TR" dirty="0"/>
          </a:p>
        </p:txBody>
      </p:sp>
      <p:pic>
        <p:nvPicPr>
          <p:cNvPr id="10" name="Picture 2" descr="D:\IMG_0844.jpg"/>
          <p:cNvPicPr>
            <a:picLocks noChangeAspect="1" noChangeArrowheads="1"/>
          </p:cNvPicPr>
          <p:nvPr/>
        </p:nvPicPr>
        <p:blipFill>
          <a:blip r:embed="rId2" cstate="print"/>
          <a:srcRect b="4397"/>
          <a:stretch>
            <a:fillRect/>
          </a:stretch>
        </p:blipFill>
        <p:spPr bwMode="auto">
          <a:xfrm>
            <a:off x="3948724" y="0"/>
            <a:ext cx="51952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rial Black" pitchFamily="34" charset="0"/>
              </a:rPr>
              <a:t>NEREDE VE NEDEN ?</a:t>
            </a:r>
            <a:endParaRPr lang="tr-TR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   </a:t>
            </a:r>
            <a:r>
              <a:rPr lang="tr-TR" sz="2400" dirty="0" smtClean="0">
                <a:solidFill>
                  <a:srgbClr val="180371"/>
                </a:solidFill>
                <a:latin typeface="Arial Black" pitchFamily="34" charset="0"/>
              </a:rPr>
              <a:t>ARAZİLERDE                       DENİZLERDE</a:t>
            </a:r>
          </a:p>
          <a:p>
            <a:pPr>
              <a:buNone/>
            </a:pPr>
            <a:r>
              <a:rPr lang="tr-TR" dirty="0" smtClean="0">
                <a:latin typeface="Arial Narrow" pitchFamily="34" charset="0"/>
              </a:rPr>
              <a:t>(Boş alana ihtiyaç var.)       (Deniz her zaman dalgalı.)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6" name="Picture 2" descr="D:\Bilder\Windrad Lan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4248472" cy="2984552"/>
          </a:xfrm>
          <a:prstGeom prst="rect">
            <a:avLst/>
          </a:prstGeom>
          <a:noFill/>
        </p:spPr>
      </p:pic>
      <p:pic>
        <p:nvPicPr>
          <p:cNvPr id="7" name="Picture 3" descr="D:\Bilder\Windrad Wasse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429000"/>
            <a:ext cx="3468271" cy="2523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Ronja\Pictures\2016\Spanien in Oberhausen\l&amp;B\P11108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545" y="2107276"/>
            <a:ext cx="6338455" cy="4750724"/>
          </a:xfrm>
          <a:prstGeom prst="rect">
            <a:avLst/>
          </a:prstGeom>
          <a:noFill/>
        </p:spPr>
      </p:pic>
      <p:pic>
        <p:nvPicPr>
          <p:cNvPr id="5" name="Picture 2" descr="C:\Users\Ronja\Pictures\2016\Spanien in Oberhausen\l&amp;B\Bilder\DSCN5396.JPG"/>
          <p:cNvPicPr>
            <a:picLocks noChangeAspect="1" noChangeArrowheads="1"/>
          </p:cNvPicPr>
          <p:nvPr/>
        </p:nvPicPr>
        <p:blipFill>
          <a:blip r:embed="rId3" cstate="print"/>
          <a:srcRect t="14996" b="16686"/>
          <a:stretch>
            <a:fillRect/>
          </a:stretch>
        </p:blipFill>
        <p:spPr bwMode="auto">
          <a:xfrm>
            <a:off x="0" y="0"/>
            <a:ext cx="5761997" cy="2952328"/>
          </a:xfrm>
          <a:prstGeom prst="roundRect">
            <a:avLst/>
          </a:prstGeom>
          <a:noFill/>
        </p:spPr>
      </p:pic>
      <p:sp>
        <p:nvSpPr>
          <p:cNvPr id="6" name="Ellipse 13"/>
          <p:cNvSpPr/>
          <p:nvPr/>
        </p:nvSpPr>
        <p:spPr>
          <a:xfrm>
            <a:off x="500034" y="1785926"/>
            <a:ext cx="504056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12"/>
          <p:cNvSpPr/>
          <p:nvPr/>
        </p:nvSpPr>
        <p:spPr>
          <a:xfrm>
            <a:off x="785786" y="1000108"/>
            <a:ext cx="648072" cy="7200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14"/>
          <p:cNvSpPr/>
          <p:nvPr/>
        </p:nvSpPr>
        <p:spPr>
          <a:xfrm>
            <a:off x="1857356" y="1785926"/>
            <a:ext cx="1000132" cy="10001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15"/>
          <p:cNvSpPr/>
          <p:nvPr/>
        </p:nvSpPr>
        <p:spPr>
          <a:xfrm>
            <a:off x="2571736" y="1500174"/>
            <a:ext cx="792088" cy="792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17"/>
          <p:cNvSpPr/>
          <p:nvPr/>
        </p:nvSpPr>
        <p:spPr>
          <a:xfrm>
            <a:off x="4000496" y="1714488"/>
            <a:ext cx="577204" cy="5715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7"/>
          <p:cNvSpPr/>
          <p:nvPr/>
        </p:nvSpPr>
        <p:spPr>
          <a:xfrm>
            <a:off x="4572000" y="1357298"/>
            <a:ext cx="720080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12 Dikdörtgen"/>
          <p:cNvSpPr/>
          <p:nvPr/>
        </p:nvSpPr>
        <p:spPr>
          <a:xfrm>
            <a:off x="5214942" y="0"/>
            <a:ext cx="39290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u="sng" dirty="0" smtClean="0">
                <a:solidFill>
                  <a:srgbClr val="FF0000"/>
                </a:solidFill>
                <a:latin typeface="Comic Sans MS" pitchFamily="66" charset="0"/>
              </a:rPr>
              <a:t>Le</a:t>
            </a:r>
            <a:r>
              <a:rPr lang="de-DE" sz="4400" u="sng" dirty="0" smtClean="0">
                <a:solidFill>
                  <a:srgbClr val="FFC000"/>
                </a:solidFill>
                <a:latin typeface="Comic Sans MS" pitchFamily="66" charset="0"/>
              </a:rPr>
              <a:t>no</a:t>
            </a:r>
            <a:r>
              <a:rPr lang="de-DE" sz="4400" u="sng" dirty="0" smtClean="0">
                <a:solidFill>
                  <a:srgbClr val="FFFF00"/>
                </a:solidFill>
                <a:latin typeface="Comic Sans MS" pitchFamily="66" charset="0"/>
              </a:rPr>
              <a:t>rd</a:t>
            </a:r>
            <a:r>
              <a:rPr lang="de-DE" sz="4400" u="sng" dirty="0" smtClean="0">
                <a:solidFill>
                  <a:srgbClr val="92D050"/>
                </a:solidFill>
                <a:latin typeface="Comic Sans MS" pitchFamily="66" charset="0"/>
              </a:rPr>
              <a:t>&amp;B</a:t>
            </a:r>
            <a:r>
              <a:rPr lang="de-DE" sz="4400" u="sng" dirty="0" smtClean="0">
                <a:solidFill>
                  <a:srgbClr val="00B0F0"/>
                </a:solidFill>
                <a:latin typeface="Comic Sans MS" pitchFamily="66" charset="0"/>
              </a:rPr>
              <a:t>au</a:t>
            </a:r>
            <a:r>
              <a:rPr lang="de-DE" sz="4400" u="sng" dirty="0" smtClean="0">
                <a:solidFill>
                  <a:srgbClr val="7030A0"/>
                </a:solidFill>
                <a:latin typeface="Comic Sans MS" pitchFamily="66" charset="0"/>
              </a:rPr>
              <a:t>er</a:t>
            </a:r>
            <a:endParaRPr lang="tr-TR" sz="44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1357290" y="3571876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642910" y="5103674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  <a:latin typeface="Arial Black" pitchFamily="34" charset="0"/>
              </a:rPr>
              <a:t>-L&amp;B rüzgar türbinleri için kontrol sistemleri ve sensorlar üretiyor.</a:t>
            </a:r>
          </a:p>
          <a:p>
            <a:endParaRPr lang="tr-TR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tr-TR" dirty="0" smtClean="0">
                <a:solidFill>
                  <a:srgbClr val="C00000"/>
                </a:solidFill>
                <a:latin typeface="Arial Black" pitchFamily="34" charset="0"/>
              </a:rPr>
              <a:t>-Rüzgar türbinlerinin pozisyonunu doğru ayarlıyorlar.</a:t>
            </a:r>
          </a:p>
          <a:p>
            <a:endParaRPr lang="tr-TR" dirty="0" smtClean="0"/>
          </a:p>
        </p:txBody>
      </p:sp>
      <p:cxnSp>
        <p:nvCxnSpPr>
          <p:cNvPr id="17" name="Gerade Verbindung mit Pfeil 25"/>
          <p:cNvCxnSpPr/>
          <p:nvPr/>
        </p:nvCxnSpPr>
        <p:spPr>
          <a:xfrm rot="5400000" flipH="1" flipV="1">
            <a:off x="-177487" y="3106389"/>
            <a:ext cx="1643074" cy="1451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Metin kutusu"/>
          <p:cNvSpPr txBox="1"/>
          <p:nvPr/>
        </p:nvSpPr>
        <p:spPr>
          <a:xfrm>
            <a:off x="0" y="4071942"/>
            <a:ext cx="150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  <a:latin typeface="Arial Black" pitchFamily="34" charset="0"/>
              </a:rPr>
              <a:t>Doğru pozisyon</a:t>
            </a:r>
          </a:p>
        </p:txBody>
      </p:sp>
      <p:sp>
        <p:nvSpPr>
          <p:cNvPr id="20" name="19 Metin kutusu"/>
          <p:cNvSpPr txBox="1"/>
          <p:nvPr/>
        </p:nvSpPr>
        <p:spPr>
          <a:xfrm>
            <a:off x="2214546" y="350043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  <a:latin typeface="Arial Black" pitchFamily="34" charset="0"/>
              </a:rPr>
              <a:t>Doğru hız</a:t>
            </a:r>
            <a:endParaRPr lang="tr-TR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1" name="Gerade Verbindung mit Pfeil 25"/>
          <p:cNvCxnSpPr/>
          <p:nvPr/>
        </p:nvCxnSpPr>
        <p:spPr>
          <a:xfrm rot="5400000" flipH="1" flipV="1">
            <a:off x="2465719" y="2892075"/>
            <a:ext cx="1000132" cy="7371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5"/>
          <p:cNvCxnSpPr/>
          <p:nvPr/>
        </p:nvCxnSpPr>
        <p:spPr>
          <a:xfrm rot="5400000" flipH="1" flipV="1">
            <a:off x="3894479" y="2963513"/>
            <a:ext cx="1643074" cy="1451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Metin kutusu"/>
          <p:cNvSpPr txBox="1"/>
          <p:nvPr/>
        </p:nvSpPr>
        <p:spPr>
          <a:xfrm>
            <a:off x="3571868" y="400050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  <a:latin typeface="Arial Black" pitchFamily="34" charset="0"/>
              </a:rPr>
              <a:t>Mükemmel sıcaklık</a:t>
            </a:r>
            <a:endParaRPr lang="tr-TR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209</Words>
  <Application>Microsoft Office PowerPoint</Application>
  <PresentationFormat>Ekran Gösterisi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Slayt 1</vt:lpstr>
      <vt:lpstr>RÜZGAR GÜCÜ</vt:lpstr>
      <vt:lpstr> FİHRİST </vt:lpstr>
      <vt:lpstr>Slayt 4</vt:lpstr>
      <vt:lpstr>FOSİL/YENİLENEBİLİR ENERJİ</vt:lpstr>
      <vt:lpstr>Yenilenebilir Enerji </vt:lpstr>
      <vt:lpstr>RÜZGAR TÜRBİNLERİ NASIL ÇALIŞIR ?</vt:lpstr>
      <vt:lpstr>NEREDE VE NEDEN ?</vt:lpstr>
      <vt:lpstr>Slayt 9</vt:lpstr>
      <vt:lpstr>                   ÖZET</vt:lpstr>
      <vt:lpstr>KAYNAK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meka</dc:creator>
  <cp:lastModifiedBy>meka</cp:lastModifiedBy>
  <cp:revision>11</cp:revision>
  <dcterms:created xsi:type="dcterms:W3CDTF">2016-12-13T13:10:26Z</dcterms:created>
  <dcterms:modified xsi:type="dcterms:W3CDTF">2016-12-13T17:04:15Z</dcterms:modified>
</cp:coreProperties>
</file>