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8" r:id="rId2"/>
    <p:sldId id="256" r:id="rId3"/>
    <p:sldId id="257" r:id="rId4"/>
    <p:sldId id="258" r:id="rId5"/>
    <p:sldId id="266" r:id="rId6"/>
    <p:sldId id="259" r:id="rId7"/>
    <p:sldId id="261" r:id="rId8"/>
    <p:sldId id="260" r:id="rId9"/>
    <p:sldId id="262" r:id="rId10"/>
    <p:sldId id="264" r:id="rId11"/>
    <p:sldId id="269" r:id="rId12"/>
    <p:sldId id="265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00FF"/>
    <a:srgbClr val="FF66CC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9" autoAdjust="0"/>
    <p:restoredTop sz="94660"/>
  </p:normalViewPr>
  <p:slideViewPr>
    <p:cSldViewPr>
      <p:cViewPr>
        <p:scale>
          <a:sx n="100" d="100"/>
          <a:sy n="100" d="100"/>
        </p:scale>
        <p:origin x="-245" y="40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755A1-CD25-4BC1-9C0A-0B11781E6AFD}" type="datetimeFigureOut">
              <a:rPr lang="de-DE" smtClean="0"/>
              <a:t>03.06.2016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0170-42AD-4648-87FC-F4D760D0EA21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77054"/>
          </a:xfrm>
        </p:spPr>
        <p:txBody>
          <a:bodyPr>
            <a:spAutoFit/>
          </a:bodyPr>
          <a:lstStyle/>
          <a:p>
            <a:endParaRPr lang="es-ES" sz="25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5C1-896D-4599-8AB2-D64F084ACC2C}" type="datetimeFigureOut">
              <a:rPr lang="de-DE" smtClean="0"/>
              <a:t>03.06.2016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B70B-280C-4C3F-8A02-97E8DE79D41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5C1-896D-4599-8AB2-D64F084ACC2C}" type="datetimeFigureOut">
              <a:rPr lang="de-DE" smtClean="0"/>
              <a:t>03.06.2016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B70B-280C-4C3F-8A02-97E8DE79D41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5C1-896D-4599-8AB2-D64F084ACC2C}" type="datetimeFigureOut">
              <a:rPr lang="de-DE" smtClean="0"/>
              <a:t>03.06.2016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B70B-280C-4C3F-8A02-97E8DE79D41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5C1-896D-4599-8AB2-D64F084ACC2C}" type="datetimeFigureOut">
              <a:rPr lang="de-DE" smtClean="0"/>
              <a:t>03.06.2016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B70B-280C-4C3F-8A02-97E8DE79D41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5C1-896D-4599-8AB2-D64F084ACC2C}" type="datetimeFigureOut">
              <a:rPr lang="de-DE" smtClean="0"/>
              <a:t>03.06.2016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B70B-280C-4C3F-8A02-97E8DE79D41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5C1-896D-4599-8AB2-D64F084ACC2C}" type="datetimeFigureOut">
              <a:rPr lang="de-DE" smtClean="0"/>
              <a:t>03.06.2016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B70B-280C-4C3F-8A02-97E8DE79D41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5C1-896D-4599-8AB2-D64F084ACC2C}" type="datetimeFigureOut">
              <a:rPr lang="de-DE" smtClean="0"/>
              <a:t>03.06.2016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B70B-280C-4C3F-8A02-97E8DE79D41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5C1-896D-4599-8AB2-D64F084ACC2C}" type="datetimeFigureOut">
              <a:rPr lang="de-DE" smtClean="0"/>
              <a:t>03.06.2016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B70B-280C-4C3F-8A02-97E8DE79D41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5C1-896D-4599-8AB2-D64F084ACC2C}" type="datetimeFigureOut">
              <a:rPr lang="de-DE" smtClean="0"/>
              <a:t>03.06.2016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B70B-280C-4C3F-8A02-97E8DE79D41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5C1-896D-4599-8AB2-D64F084ACC2C}" type="datetimeFigureOut">
              <a:rPr lang="de-DE" smtClean="0"/>
              <a:t>03.06.2016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B70B-280C-4C3F-8A02-97E8DE79D41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55C1-896D-4599-8AB2-D64F084ACC2C}" type="datetimeFigureOut">
              <a:rPr lang="de-DE" smtClean="0"/>
              <a:t>03.06.2016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B70B-280C-4C3F-8A02-97E8DE79D41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355C1-896D-4599-8AB2-D64F084ACC2C}" type="datetimeFigureOut">
              <a:rPr lang="de-DE" smtClean="0"/>
              <a:t>03.06.2016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B70B-280C-4C3F-8A02-97E8DE79D419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l="7316" t="39309" r="7605" b="44015"/>
          <a:stretch>
            <a:fillRect/>
          </a:stretch>
        </p:blipFill>
        <p:spPr>
          <a:xfrm>
            <a:off x="0" y="0"/>
            <a:ext cx="4637027" cy="287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 t="36743" b="41527"/>
          <a:stretch>
            <a:fillRect/>
          </a:stretch>
        </p:blipFill>
        <p:spPr>
          <a:xfrm>
            <a:off x="4637594" y="0"/>
            <a:ext cx="4506406" cy="287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 t="36898" b="41667"/>
          <a:stretch>
            <a:fillRect/>
          </a:stretch>
        </p:blipFill>
        <p:spPr>
          <a:xfrm>
            <a:off x="0" y="4282189"/>
            <a:ext cx="4898268" cy="257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 l="1778" t="38094" b="44037"/>
          <a:stretch>
            <a:fillRect/>
          </a:stretch>
        </p:blipFill>
        <p:spPr>
          <a:xfrm>
            <a:off x="4637027" y="4441563"/>
            <a:ext cx="4509998" cy="241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0" y="2873952"/>
            <a:ext cx="9143107" cy="15676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eck 7"/>
          <p:cNvSpPr/>
          <p:nvPr/>
        </p:nvSpPr>
        <p:spPr>
          <a:xfrm>
            <a:off x="0" y="0"/>
            <a:ext cx="4644008" cy="8367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0" y="2060848"/>
            <a:ext cx="4644008" cy="8367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4572000" y="4437112"/>
            <a:ext cx="4572000" cy="864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4572000" y="6165304"/>
            <a:ext cx="4572000" cy="6926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 smtClean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de-DE" u="sng" dirty="0" err="1" smtClean="0">
                <a:solidFill>
                  <a:srgbClr val="FFC000"/>
                </a:solidFill>
                <a:latin typeface="Comic Sans MS" pitchFamily="66" charset="0"/>
              </a:rPr>
              <a:t>u</a:t>
            </a:r>
            <a:r>
              <a:rPr lang="de-DE" u="sng" dirty="0" err="1" smtClean="0">
                <a:solidFill>
                  <a:srgbClr val="FFFF00"/>
                </a:solidFill>
                <a:latin typeface="Comic Sans MS" pitchFamily="66" charset="0"/>
              </a:rPr>
              <a:t>m</a:t>
            </a:r>
            <a:r>
              <a:rPr lang="de-DE" u="sng" dirty="0" err="1" smtClean="0">
                <a:solidFill>
                  <a:srgbClr val="92D050"/>
                </a:solidFill>
                <a:latin typeface="Comic Sans MS" pitchFamily="66" charset="0"/>
              </a:rPr>
              <a:t>m</a:t>
            </a:r>
            <a:r>
              <a:rPr lang="de-DE" u="sng" dirty="0" err="1" smtClean="0">
                <a:solidFill>
                  <a:srgbClr val="00B050"/>
                </a:solidFill>
                <a:latin typeface="Comic Sans MS" pitchFamily="66" charset="0"/>
              </a:rPr>
              <a:t>a</a:t>
            </a:r>
            <a:r>
              <a:rPr lang="de-DE" u="sng" dirty="0" err="1" smtClean="0">
                <a:solidFill>
                  <a:srgbClr val="0070C0"/>
                </a:solidFill>
                <a:latin typeface="Comic Sans MS" pitchFamily="66" charset="0"/>
              </a:rPr>
              <a:t>r</a:t>
            </a:r>
            <a:r>
              <a:rPr lang="de-DE" u="sng" dirty="0" err="1" smtClean="0">
                <a:solidFill>
                  <a:srgbClr val="7030A0"/>
                </a:solidFill>
                <a:latin typeface="Comic Sans MS" pitchFamily="66" charset="0"/>
              </a:rPr>
              <a:t>y</a:t>
            </a:r>
            <a:endParaRPr lang="de-DE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8195" name="Picture 3" descr="C:\Users\Ronja\Pictures\2016\Spanien in Oberhausen\l&amp;B\DSC04956.JPG"/>
          <p:cNvPicPr>
            <a:picLocks noChangeAspect="1" noChangeArrowheads="1"/>
          </p:cNvPicPr>
          <p:nvPr/>
        </p:nvPicPr>
        <p:blipFill>
          <a:blip r:embed="rId2" cstate="print"/>
          <a:srcRect l="10668" r="17320"/>
          <a:stretch>
            <a:fillRect/>
          </a:stretch>
        </p:blipFill>
        <p:spPr bwMode="auto">
          <a:xfrm>
            <a:off x="0" y="764704"/>
            <a:ext cx="3888432" cy="3600000"/>
          </a:xfrm>
          <a:prstGeom prst="ellipse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5004048" y="1556792"/>
            <a:ext cx="33843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Comic Sans MS" pitchFamily="66" charset="0"/>
              </a:rPr>
              <a:t>Fossil </a:t>
            </a:r>
            <a:r>
              <a:rPr lang="de-DE" sz="2400" dirty="0" err="1" smtClean="0">
                <a:latin typeface="Comic Sans MS" pitchFamily="66" charset="0"/>
              </a:rPr>
              <a:t>energies</a:t>
            </a:r>
            <a:r>
              <a:rPr lang="de-DE" sz="2400" dirty="0" smtClean="0">
                <a:latin typeface="Comic Sans MS" pitchFamily="66" charset="0"/>
              </a:rPr>
              <a:t> will </a:t>
            </a:r>
            <a:r>
              <a:rPr lang="de-DE" sz="2400" dirty="0" err="1" smtClean="0">
                <a:latin typeface="Comic Sans MS" pitchFamily="66" charset="0"/>
              </a:rPr>
              <a:t>distroy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our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earth</a:t>
            </a:r>
            <a:r>
              <a:rPr lang="de-DE" sz="2400" dirty="0" smtClean="0">
                <a:latin typeface="Comic Sans MS" pitchFamily="66" charset="0"/>
              </a:rPr>
              <a:t>!!!</a:t>
            </a:r>
          </a:p>
          <a:p>
            <a:endParaRPr lang="de-DE" dirty="0"/>
          </a:p>
          <a:p>
            <a:endParaRPr lang="de-DE" sz="2400" dirty="0" smtClean="0">
              <a:latin typeface="Comic Sans MS" pitchFamily="66" charset="0"/>
            </a:endParaRPr>
          </a:p>
          <a:p>
            <a:endParaRPr lang="de-DE" sz="2400" dirty="0">
              <a:latin typeface="Comic Sans MS" pitchFamily="66" charset="0"/>
            </a:endParaRPr>
          </a:p>
          <a:p>
            <a:r>
              <a:rPr lang="de-DE" sz="2400" dirty="0" err="1" smtClean="0">
                <a:latin typeface="Comic Sans MS" pitchFamily="66" charset="0"/>
              </a:rPr>
              <a:t>We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need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renewable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energies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to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protect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our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lives</a:t>
            </a:r>
            <a:r>
              <a:rPr lang="de-DE" sz="2400" dirty="0" smtClean="0">
                <a:latin typeface="Comic Sans MS" pitchFamily="66" charset="0"/>
              </a:rPr>
              <a:t>!!!</a:t>
            </a:r>
          </a:p>
          <a:p>
            <a:endParaRPr lang="de-DE" sz="2400" dirty="0">
              <a:latin typeface="Comic Sans MS" pitchFamily="66" charset="0"/>
            </a:endParaRPr>
          </a:p>
          <a:p>
            <a:r>
              <a:rPr lang="de-DE" sz="2400" dirty="0" err="1" smtClean="0">
                <a:latin typeface="Comic Sans MS" pitchFamily="66" charset="0"/>
              </a:rPr>
              <a:t>For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that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we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have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to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inovate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our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technology</a:t>
            </a:r>
            <a:endParaRPr lang="de-DE" sz="2400" dirty="0">
              <a:latin typeface="Comic Sans MS" pitchFamily="66" charset="0"/>
            </a:endParaRPr>
          </a:p>
          <a:p>
            <a:r>
              <a:rPr lang="de-DE" sz="2400" dirty="0" err="1" smtClean="0">
                <a:latin typeface="Comic Sans MS" pitchFamily="66" charset="0"/>
              </a:rPr>
              <a:t>Like</a:t>
            </a:r>
            <a:r>
              <a:rPr lang="de-DE" sz="2400" dirty="0" smtClean="0">
                <a:latin typeface="Comic Sans MS" pitchFamily="66" charset="0"/>
              </a:rPr>
              <a:t> </a:t>
            </a:r>
            <a:r>
              <a:rPr lang="de-DE" sz="2400" dirty="0" err="1" smtClean="0">
                <a:latin typeface="Comic Sans MS" pitchFamily="66" charset="0"/>
              </a:rPr>
              <a:t>Lenord</a:t>
            </a:r>
            <a:r>
              <a:rPr lang="de-DE" sz="2400" dirty="0" smtClean="0">
                <a:latin typeface="Comic Sans MS" pitchFamily="66" charset="0"/>
              </a:rPr>
              <a:t> &amp; Bauer </a:t>
            </a:r>
            <a:r>
              <a:rPr lang="de-DE" sz="2400" dirty="0" err="1" smtClean="0">
                <a:latin typeface="Comic Sans MS" pitchFamily="66" charset="0"/>
              </a:rPr>
              <a:t>does</a:t>
            </a:r>
            <a:r>
              <a:rPr lang="de-DE" sz="2400" dirty="0" smtClean="0">
                <a:latin typeface="Comic Sans MS" pitchFamily="66" charset="0"/>
              </a:rPr>
              <a:t>.</a:t>
            </a:r>
          </a:p>
        </p:txBody>
      </p:sp>
      <p:pic>
        <p:nvPicPr>
          <p:cNvPr id="8194" name="Picture 2" descr="C:\Users\Ronja\Pictures\2016\Spanien in Oberhausen\l&amp;B\DSC04954.JPG"/>
          <p:cNvPicPr>
            <a:picLocks noChangeAspect="1" noChangeArrowheads="1"/>
          </p:cNvPicPr>
          <p:nvPr/>
        </p:nvPicPr>
        <p:blipFill>
          <a:blip r:embed="rId3" cstate="print"/>
          <a:srcRect l="12662" r="5992"/>
          <a:stretch>
            <a:fillRect/>
          </a:stretch>
        </p:blipFill>
        <p:spPr bwMode="auto">
          <a:xfrm>
            <a:off x="-252536" y="764704"/>
            <a:ext cx="4392488" cy="3600000"/>
          </a:xfrm>
          <a:prstGeom prst="ellipse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 smtClean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de-DE" u="sng" dirty="0" err="1" smtClean="0">
                <a:solidFill>
                  <a:srgbClr val="FFC000"/>
                </a:solidFill>
                <a:latin typeface="Comic Sans MS" pitchFamily="66" charset="0"/>
              </a:rPr>
              <a:t>o</a:t>
            </a:r>
            <a:r>
              <a:rPr lang="de-DE" u="sng" dirty="0" err="1" smtClean="0">
                <a:solidFill>
                  <a:srgbClr val="FFFF00"/>
                </a:solidFill>
                <a:latin typeface="Comic Sans MS" pitchFamily="66" charset="0"/>
              </a:rPr>
              <a:t>u</a:t>
            </a:r>
            <a:r>
              <a:rPr lang="de-DE" u="sng" dirty="0" err="1" smtClean="0">
                <a:solidFill>
                  <a:srgbClr val="92D050"/>
                </a:solidFill>
                <a:latin typeface="Comic Sans MS" pitchFamily="66" charset="0"/>
              </a:rPr>
              <a:t>r</a:t>
            </a:r>
            <a:r>
              <a:rPr lang="de-DE" u="sng" dirty="0" err="1" smtClean="0">
                <a:solidFill>
                  <a:srgbClr val="00B050"/>
                </a:solidFill>
                <a:latin typeface="Comic Sans MS" pitchFamily="66" charset="0"/>
              </a:rPr>
              <a:t>c</a:t>
            </a:r>
            <a:r>
              <a:rPr lang="de-DE" u="sng" dirty="0" err="1" smtClean="0">
                <a:solidFill>
                  <a:srgbClr val="0070C0"/>
                </a:solidFill>
                <a:latin typeface="Comic Sans MS" pitchFamily="66" charset="0"/>
              </a:rPr>
              <a:t>e</a:t>
            </a:r>
            <a:r>
              <a:rPr lang="de-DE" u="sng" dirty="0" err="1" smtClean="0">
                <a:solidFill>
                  <a:srgbClr val="7030A0"/>
                </a:solidFill>
                <a:latin typeface="Comic Sans MS" pitchFamily="66" charset="0"/>
              </a:rPr>
              <a:t>s</a:t>
            </a:r>
            <a:endParaRPr lang="de-DE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15616" y="1700808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omic Sans MS" pitchFamily="66" charset="0"/>
              </a:rPr>
              <a:t>-</a:t>
            </a:r>
            <a:r>
              <a:rPr lang="de-DE" dirty="0" smtClean="0">
                <a:latin typeface="Comic Sans MS" pitchFamily="66" charset="0"/>
              </a:rPr>
              <a:t>www.siemens.com/presse</a:t>
            </a:r>
          </a:p>
          <a:p>
            <a:endParaRPr lang="de-DE" dirty="0" smtClean="0">
              <a:latin typeface="Comic Sans MS" pitchFamily="66" charset="0"/>
            </a:endParaRPr>
          </a:p>
          <a:p>
            <a:endParaRPr lang="de-DE" dirty="0">
              <a:latin typeface="Comic Sans MS" pitchFamily="66" charset="0"/>
            </a:endParaRPr>
          </a:p>
          <a:p>
            <a:r>
              <a:rPr lang="de-DE" dirty="0" smtClean="0">
                <a:latin typeface="Comic Sans MS" pitchFamily="66" charset="0"/>
              </a:rPr>
              <a:t>-www.wikipedia.org</a:t>
            </a:r>
          </a:p>
          <a:p>
            <a:endParaRPr lang="de-DE" dirty="0" smtClean="0">
              <a:latin typeface="Comic Sans MS" pitchFamily="66" charset="0"/>
            </a:endParaRPr>
          </a:p>
          <a:p>
            <a:endParaRPr lang="de-DE" dirty="0">
              <a:latin typeface="Comic Sans MS" pitchFamily="66" charset="0"/>
            </a:endParaRPr>
          </a:p>
          <a:p>
            <a:r>
              <a:rPr lang="de-DE" dirty="0" smtClean="0">
                <a:latin typeface="Comic Sans MS" pitchFamily="66" charset="0"/>
              </a:rPr>
              <a:t>-</a:t>
            </a:r>
            <a:r>
              <a:rPr lang="de-DE" dirty="0" err="1" smtClean="0">
                <a:latin typeface="Comic Sans MS" pitchFamily="66" charset="0"/>
              </a:rPr>
              <a:t>Lenord</a:t>
            </a:r>
            <a:r>
              <a:rPr lang="de-DE" dirty="0" smtClean="0">
                <a:latin typeface="Comic Sans MS" pitchFamily="66" charset="0"/>
              </a:rPr>
              <a:t>, Bauer und CO.</a:t>
            </a:r>
          </a:p>
          <a:p>
            <a:endParaRPr lang="de-DE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00FF"/>
                </a:solidFill>
                <a:latin typeface="Comic Sans MS" pitchFamily="66" charset="0"/>
              </a:rPr>
              <a:t>Thanks</a:t>
            </a:r>
            <a:r>
              <a:rPr lang="de-DE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omic Sans MS" pitchFamily="66" charset="0"/>
              </a:rPr>
              <a:t>for</a:t>
            </a:r>
            <a:r>
              <a:rPr lang="de-DE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omic Sans MS" pitchFamily="66" charset="0"/>
              </a:rPr>
              <a:t>watching</a:t>
            </a:r>
            <a:r>
              <a:rPr lang="de-DE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de-DE" dirty="0" smtClean="0">
                <a:solidFill>
                  <a:srgbClr val="0000FF"/>
                </a:solidFill>
                <a:latin typeface="Comic Sans MS" pitchFamily="66" charset="0"/>
                <a:sym typeface="Wingdings" pitchFamily="2" charset="2"/>
              </a:rPr>
              <a:t></a:t>
            </a:r>
            <a:endParaRPr lang="de-DE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915816" y="5622339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u="sng" dirty="0" smtClean="0">
                <a:solidFill>
                  <a:srgbClr val="FFFF00"/>
                </a:solidFill>
                <a:latin typeface="Comic Sans MS" pitchFamily="66" charset="0"/>
              </a:rPr>
              <a:t>THE END</a:t>
            </a:r>
            <a:endParaRPr lang="de-DE" sz="4800" b="1" u="sng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de-DE" sz="8800" dirty="0" smtClean="0">
                <a:solidFill>
                  <a:srgbClr val="C00000"/>
                </a:solidFill>
                <a:latin typeface="Comic Sans MS" pitchFamily="66" charset="0"/>
              </a:rPr>
              <a:t>W</a:t>
            </a:r>
            <a:r>
              <a:rPr lang="de-DE" sz="8800" dirty="0" smtClean="0">
                <a:solidFill>
                  <a:srgbClr val="FF0000"/>
                </a:solidFill>
                <a:latin typeface="Comic Sans MS" pitchFamily="66" charset="0"/>
              </a:rPr>
              <a:t>i</a:t>
            </a:r>
            <a:r>
              <a:rPr lang="de-DE" sz="8800" dirty="0" smtClean="0">
                <a:solidFill>
                  <a:srgbClr val="FFC000"/>
                </a:solidFill>
                <a:latin typeface="Comic Sans MS" pitchFamily="66" charset="0"/>
              </a:rPr>
              <a:t>n</a:t>
            </a:r>
            <a:r>
              <a:rPr lang="de-DE" sz="8800" dirty="0" smtClean="0">
                <a:solidFill>
                  <a:srgbClr val="FFFF00"/>
                </a:solidFill>
                <a:latin typeface="Comic Sans MS" pitchFamily="66" charset="0"/>
              </a:rPr>
              <a:t>d</a:t>
            </a:r>
            <a:r>
              <a:rPr lang="de-DE" sz="8800" dirty="0" smtClean="0">
                <a:latin typeface="Comic Sans MS" pitchFamily="66" charset="0"/>
              </a:rPr>
              <a:t> </a:t>
            </a:r>
            <a:r>
              <a:rPr lang="de-DE" sz="8800" dirty="0" smtClean="0">
                <a:solidFill>
                  <a:srgbClr val="92D050"/>
                </a:solidFill>
                <a:latin typeface="Comic Sans MS" pitchFamily="66" charset="0"/>
              </a:rPr>
              <a:t>p</a:t>
            </a:r>
            <a:r>
              <a:rPr lang="de-DE" sz="8800" dirty="0" smtClean="0">
                <a:solidFill>
                  <a:srgbClr val="00B050"/>
                </a:solidFill>
                <a:latin typeface="Comic Sans MS" pitchFamily="66" charset="0"/>
              </a:rPr>
              <a:t>o</a:t>
            </a:r>
            <a:r>
              <a:rPr lang="de-DE" sz="8800" dirty="0" smtClean="0">
                <a:solidFill>
                  <a:srgbClr val="00B0F0"/>
                </a:solidFill>
                <a:latin typeface="Comic Sans MS" pitchFamily="66" charset="0"/>
              </a:rPr>
              <a:t>w</a:t>
            </a:r>
            <a:r>
              <a:rPr lang="de-DE" sz="8800" dirty="0" smtClean="0">
                <a:solidFill>
                  <a:srgbClr val="0070C0"/>
                </a:solidFill>
                <a:latin typeface="Comic Sans MS" pitchFamily="66" charset="0"/>
              </a:rPr>
              <a:t>e</a:t>
            </a:r>
            <a:r>
              <a:rPr lang="de-DE" sz="8800" dirty="0" smtClean="0">
                <a:solidFill>
                  <a:srgbClr val="7030A0"/>
                </a:solidFill>
                <a:latin typeface="Comic Sans MS" pitchFamily="66" charset="0"/>
              </a:rPr>
              <a:t>r</a:t>
            </a:r>
            <a:endParaRPr lang="de-DE" sz="8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Ronja\Pictures\2016\Spanien in Oberhausen\l&amp;B\P1110867.JPG"/>
          <p:cNvPicPr>
            <a:picLocks noChangeAspect="1" noChangeArrowheads="1"/>
          </p:cNvPicPr>
          <p:nvPr/>
        </p:nvPicPr>
        <p:blipFill>
          <a:blip r:embed="rId2" cstate="print"/>
          <a:srcRect t="15152" b="18182"/>
          <a:stretch>
            <a:fillRect/>
          </a:stretch>
        </p:blipFill>
        <p:spPr bwMode="auto">
          <a:xfrm>
            <a:off x="5580112" y="1844824"/>
            <a:ext cx="3168533" cy="1584176"/>
          </a:xfrm>
          <a:prstGeom prst="ellipse">
            <a:avLst/>
          </a:prstGeom>
          <a:noFill/>
        </p:spPr>
      </p:pic>
      <p:pic>
        <p:nvPicPr>
          <p:cNvPr id="7" name="Picture 2" descr="D:\IMG_0844.jpg"/>
          <p:cNvPicPr>
            <a:picLocks noChangeAspect="1" noChangeArrowheads="1"/>
          </p:cNvPicPr>
          <p:nvPr/>
        </p:nvPicPr>
        <p:blipFill>
          <a:blip r:embed="rId3" cstate="print"/>
          <a:srcRect l="42276" t="6098" b="21951"/>
          <a:stretch>
            <a:fillRect/>
          </a:stretch>
        </p:blipFill>
        <p:spPr bwMode="auto">
          <a:xfrm>
            <a:off x="1043608" y="1772816"/>
            <a:ext cx="2808312" cy="4667335"/>
          </a:xfrm>
          <a:prstGeom prst="round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184" y="111770"/>
            <a:ext cx="2602632" cy="868958"/>
          </a:xfrm>
        </p:spPr>
        <p:txBody>
          <a:bodyPr/>
          <a:lstStyle/>
          <a:p>
            <a:r>
              <a:rPr lang="de-DE" u="sng" dirty="0" smtClean="0">
                <a:solidFill>
                  <a:srgbClr val="FF0000"/>
                </a:solidFill>
                <a:latin typeface="Comic Sans MS" pitchFamily="66" charset="0"/>
              </a:rPr>
              <a:t>I</a:t>
            </a:r>
            <a:r>
              <a:rPr lang="de-DE" u="sng" dirty="0" smtClean="0">
                <a:solidFill>
                  <a:srgbClr val="FFC000"/>
                </a:solidFill>
                <a:latin typeface="Comic Sans MS" pitchFamily="66" charset="0"/>
              </a:rPr>
              <a:t>n</a:t>
            </a:r>
            <a:r>
              <a:rPr lang="de-DE" u="sng" dirty="0" smtClean="0">
                <a:solidFill>
                  <a:srgbClr val="FFFF00"/>
                </a:solidFill>
                <a:latin typeface="Comic Sans MS" pitchFamily="66" charset="0"/>
              </a:rPr>
              <a:t>d</a:t>
            </a:r>
            <a:r>
              <a:rPr lang="de-DE" u="sng" dirty="0" smtClean="0">
                <a:solidFill>
                  <a:srgbClr val="00B050"/>
                </a:solidFill>
                <a:latin typeface="Comic Sans MS" pitchFamily="66" charset="0"/>
              </a:rPr>
              <a:t>e</a:t>
            </a:r>
            <a:r>
              <a:rPr lang="de-DE" u="sng" dirty="0" smtClean="0">
                <a:solidFill>
                  <a:srgbClr val="0070C0"/>
                </a:solidFill>
                <a:latin typeface="Comic Sans MS" pitchFamily="66" charset="0"/>
              </a:rPr>
              <a:t>x</a:t>
            </a:r>
            <a:endParaRPr lang="de-DE" u="sng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1340768"/>
            <a:ext cx="60486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-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Renewable</a:t>
            </a:r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energy</a:t>
            </a:r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endParaRPr lang="de-DE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-fossile/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renewable</a:t>
            </a:r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energy</a:t>
            </a:r>
            <a:endParaRPr lang="de-DE" sz="2000" dirty="0">
              <a:solidFill>
                <a:srgbClr val="FFFF00"/>
              </a:solidFill>
              <a:latin typeface="Comic Sans MS" pitchFamily="66" charset="0"/>
            </a:endParaRPr>
          </a:p>
          <a:p>
            <a:endParaRPr lang="de-DE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-pros 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and</a:t>
            </a:r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cons</a:t>
            </a:r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renewable</a:t>
            </a:r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energy</a:t>
            </a:r>
            <a:endParaRPr lang="de-DE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endParaRPr lang="de-DE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-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Windenergy</a:t>
            </a:r>
            <a:endParaRPr lang="de-DE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de-DE" sz="2000" dirty="0">
                <a:solidFill>
                  <a:srgbClr val="FFFF00"/>
                </a:solidFill>
                <a:latin typeface="Comic Sans MS" pitchFamily="66" charset="0"/>
              </a:rPr>
              <a:t>	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How</a:t>
            </a:r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?</a:t>
            </a:r>
          </a:p>
          <a:p>
            <a:r>
              <a:rPr lang="de-DE" sz="2000" dirty="0">
                <a:solidFill>
                  <a:srgbClr val="FFFF00"/>
                </a:solidFill>
                <a:latin typeface="Comic Sans MS" pitchFamily="66" charset="0"/>
              </a:rPr>
              <a:t>	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Where</a:t>
            </a:r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? 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Why</a:t>
            </a:r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?</a:t>
            </a:r>
          </a:p>
          <a:p>
            <a:endParaRPr lang="de-DE" sz="2000" dirty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-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Lenord</a:t>
            </a:r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and</a:t>
            </a:r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 Bauer </a:t>
            </a:r>
          </a:p>
          <a:p>
            <a:r>
              <a:rPr lang="de-DE" sz="2000" dirty="0">
                <a:solidFill>
                  <a:srgbClr val="FFFF00"/>
                </a:solidFill>
                <a:latin typeface="Comic Sans MS" pitchFamily="66" charset="0"/>
              </a:rPr>
              <a:t>	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parts</a:t>
            </a:r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 in </a:t>
            </a:r>
            <a:r>
              <a:rPr lang="de-DE" sz="2000" dirty="0" err="1" smtClean="0">
                <a:solidFill>
                  <a:srgbClr val="FFFF00"/>
                </a:solidFill>
                <a:latin typeface="Comic Sans MS" pitchFamily="66" charset="0"/>
              </a:rPr>
              <a:t>windturbines</a:t>
            </a:r>
            <a:r>
              <a:rPr lang="de-DE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smtClean="0">
                <a:solidFill>
                  <a:srgbClr val="FFFF00"/>
                </a:solidFill>
              </a:rPr>
              <a:t>-</a:t>
            </a:r>
            <a:r>
              <a:rPr lang="de-DE" sz="2000" dirty="0" err="1">
                <a:solidFill>
                  <a:srgbClr val="FFFF00"/>
                </a:solidFill>
              </a:rPr>
              <a:t>S</a:t>
            </a:r>
            <a:r>
              <a:rPr lang="de-DE" sz="2000" dirty="0" err="1" smtClean="0">
                <a:solidFill>
                  <a:srgbClr val="FFFF00"/>
                </a:solidFill>
              </a:rPr>
              <a:t>ummary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Neuer Ordner\water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3585717" cy="2588935"/>
          </a:xfrm>
          <a:prstGeom prst="roundRect">
            <a:avLst/>
          </a:prstGeom>
          <a:noFill/>
        </p:spPr>
      </p:pic>
      <p:pic>
        <p:nvPicPr>
          <p:cNvPr id="2052" name="Picture 4" descr="D:\Neuer Ordner\water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2812">
            <a:off x="467544" y="1278213"/>
            <a:ext cx="2592288" cy="1944621"/>
          </a:xfrm>
          <a:prstGeom prst="flowChartAlternateProcess">
            <a:avLst/>
          </a:prstGeom>
          <a:noFill/>
        </p:spPr>
      </p:pic>
      <p:pic>
        <p:nvPicPr>
          <p:cNvPr id="2051" name="Picture 3" descr="D:\Neuer Ordner\solar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55399">
            <a:off x="2699792" y="2780928"/>
            <a:ext cx="3789826" cy="2736304"/>
          </a:xfrm>
          <a:prstGeom prst="flowChartAlternateProcess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 smtClean="0">
                <a:solidFill>
                  <a:srgbClr val="FF0000"/>
                </a:solidFill>
                <a:latin typeface="Comic Sans MS" pitchFamily="66" charset="0"/>
              </a:rPr>
              <a:t>Re</a:t>
            </a:r>
            <a:r>
              <a:rPr lang="de-DE" u="sng" dirty="0" err="1" smtClean="0">
                <a:solidFill>
                  <a:srgbClr val="FFC000"/>
                </a:solidFill>
                <a:latin typeface="Comic Sans MS" pitchFamily="66" charset="0"/>
              </a:rPr>
              <a:t>ne</a:t>
            </a:r>
            <a:r>
              <a:rPr lang="de-DE" u="sng" dirty="0" err="1" smtClean="0">
                <a:solidFill>
                  <a:srgbClr val="FFFF00"/>
                </a:solidFill>
                <a:latin typeface="Comic Sans MS" pitchFamily="66" charset="0"/>
              </a:rPr>
              <a:t>wa</a:t>
            </a:r>
            <a:r>
              <a:rPr lang="de-DE" u="sng" dirty="0" err="1" smtClean="0">
                <a:solidFill>
                  <a:srgbClr val="92D050"/>
                </a:solidFill>
                <a:latin typeface="Comic Sans MS" pitchFamily="66" charset="0"/>
              </a:rPr>
              <a:t>bl</a:t>
            </a:r>
            <a:r>
              <a:rPr lang="de-DE" u="sng" dirty="0" err="1" smtClean="0">
                <a:solidFill>
                  <a:srgbClr val="00B050"/>
                </a:solidFill>
                <a:latin typeface="Comic Sans MS" pitchFamily="66" charset="0"/>
              </a:rPr>
              <a:t>e</a:t>
            </a:r>
            <a:r>
              <a:rPr lang="de-DE" u="sng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de-DE" u="sng" dirty="0" err="1" smtClean="0">
                <a:solidFill>
                  <a:srgbClr val="00B050"/>
                </a:solidFill>
                <a:latin typeface="Comic Sans MS" pitchFamily="66" charset="0"/>
              </a:rPr>
              <a:t>e</a:t>
            </a:r>
            <a:r>
              <a:rPr lang="de-DE" u="sng" dirty="0" err="1" smtClean="0">
                <a:solidFill>
                  <a:srgbClr val="00B0F0"/>
                </a:solidFill>
                <a:latin typeface="Comic Sans MS" pitchFamily="66" charset="0"/>
              </a:rPr>
              <a:t>ne</a:t>
            </a:r>
            <a:r>
              <a:rPr lang="de-DE" u="sng" dirty="0" err="1" smtClean="0">
                <a:solidFill>
                  <a:srgbClr val="0070C0"/>
                </a:solidFill>
                <a:latin typeface="Comic Sans MS" pitchFamily="66" charset="0"/>
              </a:rPr>
              <a:t>rg</a:t>
            </a:r>
            <a:r>
              <a:rPr lang="de-DE" u="sng" dirty="0" err="1" smtClean="0">
                <a:solidFill>
                  <a:srgbClr val="7030A0"/>
                </a:solidFill>
                <a:latin typeface="Comic Sans MS" pitchFamily="66" charset="0"/>
              </a:rPr>
              <a:t>y</a:t>
            </a:r>
            <a:endParaRPr lang="de-DE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9512" y="1124744"/>
            <a:ext cx="2088232" cy="1980248"/>
          </a:xfrm>
          <a:prstGeom prst="heart">
            <a:avLst/>
          </a:prstGeom>
          <a:solidFill>
            <a:srgbClr val="FF99FF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>
                <a:latin typeface="Comic Sans MS" pitchFamily="66" charset="0"/>
              </a:rPr>
              <a:t>Energy</a:t>
            </a:r>
            <a:r>
              <a:rPr lang="de-DE" sz="1600" dirty="0" smtClean="0">
                <a:latin typeface="Comic Sans MS" pitchFamily="66" charset="0"/>
              </a:rPr>
              <a:t> </a:t>
            </a:r>
            <a:r>
              <a:rPr lang="de-DE" sz="1600" dirty="0" err="1" smtClean="0">
                <a:latin typeface="Comic Sans MS" pitchFamily="66" charset="0"/>
              </a:rPr>
              <a:t>with</a:t>
            </a:r>
            <a:r>
              <a:rPr lang="de-DE" sz="1600" dirty="0" smtClean="0">
                <a:latin typeface="Comic Sans MS" pitchFamily="66" charset="0"/>
              </a:rPr>
              <a:t> </a:t>
            </a:r>
            <a:r>
              <a:rPr lang="de-DE" sz="1600" dirty="0" err="1" smtClean="0">
                <a:latin typeface="Comic Sans MS" pitchFamily="66" charset="0"/>
              </a:rPr>
              <a:t>renewable</a:t>
            </a:r>
            <a:r>
              <a:rPr lang="de-DE" sz="1600" dirty="0" smtClean="0">
                <a:latin typeface="Comic Sans MS" pitchFamily="66" charset="0"/>
              </a:rPr>
              <a:t> </a:t>
            </a:r>
            <a:r>
              <a:rPr lang="de-DE" sz="1600" dirty="0" err="1" smtClean="0">
                <a:latin typeface="Comic Sans MS" pitchFamily="66" charset="0"/>
              </a:rPr>
              <a:t>ressources</a:t>
            </a:r>
            <a:r>
              <a:rPr lang="de-DE" sz="1600" dirty="0" smtClean="0">
                <a:latin typeface="Comic Sans MS" pitchFamily="66" charset="0"/>
              </a:rPr>
              <a:t> </a:t>
            </a:r>
            <a:endParaRPr lang="de-DE" sz="1600" dirty="0">
              <a:latin typeface="Comic Sans MS" pitchFamily="66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31912" y="3753008"/>
            <a:ext cx="2088232" cy="1980248"/>
          </a:xfrm>
          <a:prstGeom prst="heart">
            <a:avLst/>
          </a:prstGeom>
          <a:solidFill>
            <a:srgbClr val="FF99FF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Comic Sans MS" pitchFamily="66" charset="0"/>
              </a:rPr>
              <a:t>Energy</a:t>
            </a:r>
            <a:r>
              <a:rPr lang="de-DE" sz="1600" dirty="0" smtClean="0">
                <a:latin typeface="Comic Sans MS" pitchFamily="66" charset="0"/>
              </a:rPr>
              <a:t> </a:t>
            </a:r>
            <a:r>
              <a:rPr lang="de-DE" sz="1600" dirty="0" err="1" smtClean="0">
                <a:latin typeface="Comic Sans MS" pitchFamily="66" charset="0"/>
              </a:rPr>
              <a:t>of</a:t>
            </a:r>
            <a:r>
              <a:rPr lang="de-DE" sz="1600" dirty="0" smtClean="0">
                <a:latin typeface="Comic Sans MS" pitchFamily="66" charset="0"/>
              </a:rPr>
              <a:t> </a:t>
            </a:r>
            <a:r>
              <a:rPr lang="de-DE" sz="1600" dirty="0" err="1" smtClean="0">
                <a:latin typeface="Comic Sans MS" pitchFamily="66" charset="0"/>
              </a:rPr>
              <a:t>the</a:t>
            </a:r>
            <a:r>
              <a:rPr lang="de-DE" sz="1600" dirty="0" smtClean="0">
                <a:latin typeface="Comic Sans MS" pitchFamily="66" charset="0"/>
              </a:rPr>
              <a:t> </a:t>
            </a:r>
            <a:r>
              <a:rPr lang="de-DE" sz="1600" dirty="0" err="1" smtClean="0">
                <a:latin typeface="Comic Sans MS" pitchFamily="66" charset="0"/>
              </a:rPr>
              <a:t>future</a:t>
            </a:r>
            <a:endParaRPr lang="de-DE" sz="1600" dirty="0" smtClean="0">
              <a:latin typeface="Comic Sans MS" pitchFamily="66" charset="0"/>
            </a:endParaRPr>
          </a:p>
          <a:p>
            <a:endParaRPr lang="de-DE" sz="1600" dirty="0">
              <a:latin typeface="Comic Sans MS" pitchFamily="66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627784" y="1556792"/>
            <a:ext cx="2088232" cy="1980248"/>
          </a:xfrm>
          <a:prstGeom prst="heart">
            <a:avLst/>
          </a:prstGeom>
          <a:solidFill>
            <a:srgbClr val="FF99FF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>
                <a:latin typeface="Comic Sans MS" pitchFamily="66" charset="0"/>
              </a:rPr>
              <a:t>Good</a:t>
            </a:r>
            <a:r>
              <a:rPr lang="de-DE" sz="1600" dirty="0" smtClean="0">
                <a:latin typeface="Comic Sans MS" pitchFamily="66" charset="0"/>
              </a:rPr>
              <a:t>  </a:t>
            </a:r>
            <a:r>
              <a:rPr lang="de-DE" sz="1600" dirty="0" err="1" smtClean="0">
                <a:latin typeface="Comic Sans MS" pitchFamily="66" charset="0"/>
              </a:rPr>
              <a:t>for</a:t>
            </a:r>
            <a:r>
              <a:rPr lang="de-DE" sz="1600" dirty="0" smtClean="0">
                <a:latin typeface="Comic Sans MS" pitchFamily="66" charset="0"/>
              </a:rPr>
              <a:t> </a:t>
            </a:r>
            <a:r>
              <a:rPr lang="de-DE" sz="1600" dirty="0" err="1" smtClean="0">
                <a:latin typeface="Comic Sans MS" pitchFamily="66" charset="0"/>
              </a:rPr>
              <a:t>the</a:t>
            </a:r>
            <a:r>
              <a:rPr lang="de-DE" sz="1600" dirty="0" smtClean="0">
                <a:latin typeface="Comic Sans MS" pitchFamily="66" charset="0"/>
              </a:rPr>
              <a:t> </a:t>
            </a:r>
            <a:r>
              <a:rPr lang="de-DE" sz="1600" dirty="0" err="1" smtClean="0">
                <a:latin typeface="Comic Sans MS" pitchFamily="66" charset="0"/>
              </a:rPr>
              <a:t>environment</a:t>
            </a:r>
            <a:endParaRPr lang="de-DE" sz="1600" dirty="0" smtClean="0">
              <a:latin typeface="Comic Sans MS" pitchFamily="66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283968" y="3608992"/>
            <a:ext cx="2088232" cy="1980248"/>
          </a:xfrm>
          <a:prstGeom prst="heart">
            <a:avLst/>
          </a:prstGeom>
          <a:solidFill>
            <a:srgbClr val="FF99FF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Comic Sans MS" pitchFamily="66" charset="0"/>
              </a:rPr>
              <a:t>Renewable</a:t>
            </a:r>
            <a:r>
              <a:rPr lang="de-DE" sz="1600" dirty="0" smtClean="0">
                <a:latin typeface="Comic Sans MS" pitchFamily="66" charset="0"/>
              </a:rPr>
              <a:t> </a:t>
            </a:r>
            <a:r>
              <a:rPr lang="de-DE" sz="1600" dirty="0" err="1" smtClean="0">
                <a:latin typeface="Comic Sans MS" pitchFamily="66" charset="0"/>
              </a:rPr>
              <a:t>energy</a:t>
            </a:r>
            <a:r>
              <a:rPr lang="de-DE" sz="1600" dirty="0" smtClean="0">
                <a:latin typeface="Comic Sans MS" pitchFamily="66" charset="0"/>
              </a:rPr>
              <a:t> </a:t>
            </a:r>
            <a:r>
              <a:rPr lang="de-DE" sz="1600" dirty="0" err="1" smtClean="0">
                <a:latin typeface="Comic Sans MS" pitchFamily="66" charset="0"/>
              </a:rPr>
              <a:t>at</a:t>
            </a:r>
            <a:r>
              <a:rPr lang="de-DE" sz="1600" dirty="0" smtClean="0">
                <a:latin typeface="Comic Sans MS" pitchFamily="66" charset="0"/>
              </a:rPr>
              <a:t> </a:t>
            </a:r>
            <a:r>
              <a:rPr lang="de-DE" sz="1600" dirty="0" err="1" smtClean="0">
                <a:latin typeface="Comic Sans MS" pitchFamily="66" charset="0"/>
              </a:rPr>
              <a:t>home</a:t>
            </a:r>
            <a:endParaRPr lang="de-DE" sz="1600" dirty="0">
              <a:latin typeface="Comic Sans MS" pitchFamily="66" charset="0"/>
            </a:endParaRPr>
          </a:p>
        </p:txBody>
      </p:sp>
      <p:pic>
        <p:nvPicPr>
          <p:cNvPr id="2050" name="Picture 2" descr="D:\Neuer Ordner\wind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10536">
            <a:off x="6672755" y="3511624"/>
            <a:ext cx="2363741" cy="3273819"/>
          </a:xfrm>
          <a:prstGeom prst="flowChartAlternateProcess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6012160" y="1268761"/>
            <a:ext cx="2952328" cy="2273618"/>
          </a:xfrm>
          <a:prstGeom prst="heart">
            <a:avLst/>
          </a:prstGeom>
          <a:solidFill>
            <a:srgbClr val="FF99FF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latin typeface="Comic Sans MS" pitchFamily="66" charset="0"/>
              </a:rPr>
              <a:t>-solar </a:t>
            </a:r>
            <a:r>
              <a:rPr lang="de-DE" sz="1400" b="1" dirty="0" err="1" smtClean="0">
                <a:latin typeface="Comic Sans MS" pitchFamily="66" charset="0"/>
              </a:rPr>
              <a:t>energy</a:t>
            </a:r>
            <a:endParaRPr lang="de-DE" sz="1400" b="1" dirty="0" smtClean="0">
              <a:latin typeface="Comic Sans MS" pitchFamily="66" charset="0"/>
            </a:endParaRPr>
          </a:p>
          <a:p>
            <a:pPr algn="ctr"/>
            <a:r>
              <a:rPr lang="de-DE" sz="1400" b="1" dirty="0" smtClean="0">
                <a:latin typeface="Comic Sans MS" pitchFamily="66" charset="0"/>
              </a:rPr>
              <a:t>-wind </a:t>
            </a:r>
            <a:r>
              <a:rPr lang="de-DE" sz="1400" b="1" dirty="0" err="1" smtClean="0">
                <a:latin typeface="Comic Sans MS" pitchFamily="66" charset="0"/>
              </a:rPr>
              <a:t>energy</a:t>
            </a:r>
            <a:endParaRPr lang="de-DE" sz="1400" b="1" dirty="0" smtClean="0">
              <a:latin typeface="Comic Sans MS" pitchFamily="66" charset="0"/>
            </a:endParaRPr>
          </a:p>
          <a:p>
            <a:pPr algn="ctr"/>
            <a:r>
              <a:rPr lang="de-DE" sz="1400" b="1" dirty="0" smtClean="0">
                <a:latin typeface="Comic Sans MS" pitchFamily="66" charset="0"/>
              </a:rPr>
              <a:t>-</a:t>
            </a:r>
            <a:r>
              <a:rPr lang="de-DE" sz="1400" b="1" dirty="0" err="1" smtClean="0">
                <a:latin typeface="Comic Sans MS" pitchFamily="66" charset="0"/>
              </a:rPr>
              <a:t>water</a:t>
            </a:r>
            <a:r>
              <a:rPr lang="de-DE" sz="1400" b="1" dirty="0" smtClean="0">
                <a:latin typeface="Comic Sans MS" pitchFamily="66" charset="0"/>
              </a:rPr>
              <a:t> </a:t>
            </a:r>
            <a:r>
              <a:rPr lang="de-DE" sz="1400" b="1" dirty="0" err="1" smtClean="0">
                <a:latin typeface="Comic Sans MS" pitchFamily="66" charset="0"/>
              </a:rPr>
              <a:t>energy</a:t>
            </a:r>
            <a:endParaRPr lang="de-DE" sz="1400" b="1" dirty="0" smtClean="0">
              <a:latin typeface="Comic Sans MS" pitchFamily="66" charset="0"/>
            </a:endParaRPr>
          </a:p>
          <a:p>
            <a:pPr algn="ctr"/>
            <a:r>
              <a:rPr lang="de-DE" sz="1400" b="1" dirty="0" smtClean="0">
                <a:latin typeface="Comic Sans MS" pitchFamily="66" charset="0"/>
              </a:rPr>
              <a:t>-geothermal </a:t>
            </a:r>
            <a:r>
              <a:rPr lang="de-DE" sz="1400" b="1" dirty="0" err="1" smtClean="0">
                <a:latin typeface="Comic Sans MS" pitchFamily="66" charset="0"/>
              </a:rPr>
              <a:t>energy</a:t>
            </a:r>
            <a:endParaRPr lang="de-DE" sz="1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IMG_0844.jpg"/>
          <p:cNvPicPr>
            <a:picLocks noChangeAspect="1" noChangeArrowheads="1"/>
          </p:cNvPicPr>
          <p:nvPr/>
        </p:nvPicPr>
        <p:blipFill>
          <a:blip r:embed="rId2" cstate="print"/>
          <a:srcRect l="42276" t="6098" b="21951"/>
          <a:stretch>
            <a:fillRect/>
          </a:stretch>
        </p:blipFill>
        <p:spPr bwMode="auto">
          <a:xfrm>
            <a:off x="5796136" y="1700808"/>
            <a:ext cx="2556284" cy="4248472"/>
          </a:xfrm>
          <a:prstGeom prst="roundRect">
            <a:avLst/>
          </a:prstGeom>
          <a:noFill/>
        </p:spPr>
      </p:pic>
      <p:pic>
        <p:nvPicPr>
          <p:cNvPr id="5122" name="Picture 2" descr="C:\Users\Ronja\Pictures\2016\Spanien in Oberhausen\l&amp;B\IMG_0846.jpg"/>
          <p:cNvPicPr>
            <a:picLocks noChangeAspect="1" noChangeArrowheads="1"/>
          </p:cNvPicPr>
          <p:nvPr/>
        </p:nvPicPr>
        <p:blipFill>
          <a:blip r:embed="rId3" cstate="print"/>
          <a:srcRect t="23353" r="32934"/>
          <a:stretch>
            <a:fillRect/>
          </a:stretch>
        </p:blipFill>
        <p:spPr bwMode="auto">
          <a:xfrm rot="5400000">
            <a:off x="1187624" y="476672"/>
            <a:ext cx="3024335" cy="4608512"/>
          </a:xfrm>
          <a:prstGeom prst="round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Fossile-/</a:t>
            </a:r>
            <a:r>
              <a:rPr lang="de-DE" u="sng" dirty="0" err="1" smtClean="0">
                <a:solidFill>
                  <a:srgbClr val="FF0000"/>
                </a:solidFill>
                <a:latin typeface="Comic Sans MS" pitchFamily="66" charset="0"/>
              </a:rPr>
              <a:t>Re</a:t>
            </a:r>
            <a:r>
              <a:rPr lang="de-DE" u="sng" dirty="0" err="1" smtClean="0">
                <a:solidFill>
                  <a:srgbClr val="FFC000"/>
                </a:solidFill>
                <a:latin typeface="Comic Sans MS" pitchFamily="66" charset="0"/>
              </a:rPr>
              <a:t>ne</a:t>
            </a:r>
            <a:r>
              <a:rPr lang="de-DE" u="sng" dirty="0" err="1" smtClean="0">
                <a:solidFill>
                  <a:srgbClr val="FFFF00"/>
                </a:solidFill>
                <a:latin typeface="Comic Sans MS" pitchFamily="66" charset="0"/>
              </a:rPr>
              <a:t>wa</a:t>
            </a:r>
            <a:r>
              <a:rPr lang="de-DE" u="sng" dirty="0" err="1" smtClean="0">
                <a:solidFill>
                  <a:srgbClr val="00B050"/>
                </a:solidFill>
                <a:latin typeface="Comic Sans MS" pitchFamily="66" charset="0"/>
              </a:rPr>
              <a:t>bl</a:t>
            </a:r>
            <a:r>
              <a:rPr lang="de-DE" u="sng" dirty="0" err="1" smtClean="0">
                <a:solidFill>
                  <a:srgbClr val="00B0F0"/>
                </a:solidFill>
                <a:latin typeface="Comic Sans MS" pitchFamily="66" charset="0"/>
              </a:rPr>
              <a:t>ee</a:t>
            </a:r>
            <a:r>
              <a:rPr lang="de-DE" u="sng" dirty="0" err="1" smtClean="0">
                <a:solidFill>
                  <a:srgbClr val="0070C0"/>
                </a:solidFill>
                <a:latin typeface="Comic Sans MS" pitchFamily="66" charset="0"/>
              </a:rPr>
              <a:t>ne</a:t>
            </a:r>
            <a:r>
              <a:rPr lang="de-DE" u="sng" dirty="0" err="1" smtClean="0">
                <a:solidFill>
                  <a:srgbClr val="7030A0"/>
                </a:solidFill>
                <a:latin typeface="Comic Sans MS" pitchFamily="66" charset="0"/>
              </a:rPr>
              <a:t>rgy</a:t>
            </a:r>
            <a:endParaRPr lang="de-DE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Sonne 2"/>
          <p:cNvSpPr/>
          <p:nvPr/>
        </p:nvSpPr>
        <p:spPr>
          <a:xfrm>
            <a:off x="8100392" y="188640"/>
            <a:ext cx="720080" cy="720080"/>
          </a:xfrm>
          <a:prstGeom prst="sun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4" name="Wolke 3"/>
          <p:cNvSpPr/>
          <p:nvPr/>
        </p:nvSpPr>
        <p:spPr>
          <a:xfrm>
            <a:off x="251520" y="188640"/>
            <a:ext cx="1008112" cy="576064"/>
          </a:xfrm>
          <a:prstGeom prst="cloud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1115616" y="1268760"/>
          <a:ext cx="7416824" cy="46805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412"/>
                <a:gridCol w="3708412"/>
              </a:tblGrid>
              <a:tr h="1156136">
                <a:tc>
                  <a:txBody>
                    <a:bodyPr/>
                    <a:lstStyle/>
                    <a:p>
                      <a:r>
                        <a:rPr lang="de-DE" sz="2800" dirty="0" err="1" smtClean="0">
                          <a:latin typeface="Comic Sans MS" pitchFamily="66" charset="0"/>
                        </a:rPr>
                        <a:t>Oil</a:t>
                      </a:r>
                      <a:r>
                        <a:rPr lang="de-DE" sz="2800" dirty="0" smtClean="0">
                          <a:latin typeface="Comic Sans MS" pitchFamily="66" charset="0"/>
                        </a:rPr>
                        <a:t>/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Charcoal</a:t>
                      </a:r>
                      <a:r>
                        <a:rPr lang="de-DE" sz="2800" dirty="0" smtClean="0">
                          <a:latin typeface="Comic Sans MS" pitchFamily="66" charset="0"/>
                        </a:rPr>
                        <a:t>/Gas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is</a:t>
                      </a:r>
                      <a:r>
                        <a:rPr lang="de-DE" sz="28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needed</a:t>
                      </a:r>
                      <a:endParaRPr lang="de-DE" sz="2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 smtClean="0">
                          <a:latin typeface="Comic Sans MS" pitchFamily="66" charset="0"/>
                        </a:rPr>
                        <a:t>Sun/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water</a:t>
                      </a:r>
                      <a:r>
                        <a:rPr lang="de-DE" sz="2800" dirty="0" smtClean="0">
                          <a:latin typeface="Comic Sans MS" pitchFamily="66" charset="0"/>
                        </a:rPr>
                        <a:t>/wind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is</a:t>
                      </a:r>
                      <a:r>
                        <a:rPr lang="de-DE" sz="28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forever</a:t>
                      </a:r>
                      <a:endParaRPr lang="de-DE" sz="2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156136">
                <a:tc>
                  <a:txBody>
                    <a:bodyPr/>
                    <a:lstStyle/>
                    <a:p>
                      <a:r>
                        <a:rPr lang="de-DE" sz="2800" dirty="0" smtClean="0">
                          <a:latin typeface="Comic Sans MS" pitchFamily="66" charset="0"/>
                        </a:rPr>
                        <a:t>Bad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for</a:t>
                      </a:r>
                      <a:r>
                        <a:rPr lang="de-DE" sz="28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the</a:t>
                      </a:r>
                      <a:r>
                        <a:rPr lang="de-DE" sz="28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nature</a:t>
                      </a:r>
                      <a:r>
                        <a:rPr lang="de-DE" sz="2800" dirty="0" smtClean="0">
                          <a:latin typeface="Comic Sans MS" pitchFamily="66" charset="0"/>
                        </a:rPr>
                        <a:t>/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creature</a:t>
                      </a:r>
                      <a:endParaRPr lang="de-DE" sz="2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 smtClean="0">
                          <a:latin typeface="Comic Sans MS" pitchFamily="66" charset="0"/>
                        </a:rPr>
                        <a:t>Not so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bad</a:t>
                      </a:r>
                      <a:r>
                        <a:rPr lang="de-DE" sz="28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for</a:t>
                      </a:r>
                      <a:r>
                        <a:rPr lang="de-DE" sz="28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the</a:t>
                      </a:r>
                      <a:r>
                        <a:rPr lang="de-DE" sz="28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nature</a:t>
                      </a:r>
                      <a:endParaRPr lang="de-DE" sz="2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156136">
                <a:tc>
                  <a:txBody>
                    <a:bodyPr/>
                    <a:lstStyle/>
                    <a:p>
                      <a:r>
                        <a:rPr lang="de-DE" sz="2800" dirty="0" smtClean="0">
                          <a:latin typeface="Comic Sans MS" pitchFamily="66" charset="0"/>
                        </a:rPr>
                        <a:t>Not</a:t>
                      </a:r>
                      <a:r>
                        <a:rPr lang="de-DE" sz="28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800" baseline="0" dirty="0" err="1" smtClean="0">
                          <a:latin typeface="Comic Sans MS" pitchFamily="66" charset="0"/>
                        </a:rPr>
                        <a:t>for</a:t>
                      </a:r>
                      <a:r>
                        <a:rPr lang="de-DE" sz="28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800" baseline="0" dirty="0" err="1" smtClean="0">
                          <a:latin typeface="Comic Sans MS" pitchFamily="66" charset="0"/>
                        </a:rPr>
                        <a:t>ever</a:t>
                      </a:r>
                      <a:r>
                        <a:rPr lang="de-DE" sz="28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800" baseline="0" dirty="0" err="1" smtClean="0">
                          <a:latin typeface="Comic Sans MS" pitchFamily="66" charset="0"/>
                        </a:rPr>
                        <a:t>available</a:t>
                      </a:r>
                      <a:endParaRPr lang="de-DE" sz="2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 err="1" smtClean="0">
                          <a:latin typeface="Comic Sans MS" pitchFamily="66" charset="0"/>
                        </a:rPr>
                        <a:t>For</a:t>
                      </a:r>
                      <a:r>
                        <a:rPr lang="de-DE" sz="28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ever</a:t>
                      </a:r>
                      <a:r>
                        <a:rPr lang="de-DE" sz="28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available</a:t>
                      </a:r>
                      <a:endParaRPr lang="de-DE" sz="2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212111">
                <a:tc>
                  <a:txBody>
                    <a:bodyPr/>
                    <a:lstStyle/>
                    <a:p>
                      <a:r>
                        <a:rPr lang="de-DE" sz="2800" dirty="0" smtClean="0">
                          <a:latin typeface="Comic Sans MS" pitchFamily="66" charset="0"/>
                        </a:rPr>
                        <a:t>Not so expensive</a:t>
                      </a:r>
                      <a:endParaRPr lang="de-DE" sz="2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 smtClean="0">
                          <a:latin typeface="Comic Sans MS" pitchFamily="66" charset="0"/>
                        </a:rPr>
                        <a:t>Expensive </a:t>
                      </a:r>
                      <a:r>
                        <a:rPr lang="de-DE" sz="2800" dirty="0" err="1" smtClean="0">
                          <a:latin typeface="Comic Sans MS" pitchFamily="66" charset="0"/>
                        </a:rPr>
                        <a:t>to</a:t>
                      </a:r>
                      <a:r>
                        <a:rPr lang="de-DE" sz="28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800" baseline="0" dirty="0" err="1" smtClean="0">
                          <a:latin typeface="Comic Sans MS" pitchFamily="66" charset="0"/>
                        </a:rPr>
                        <a:t>build</a:t>
                      </a:r>
                      <a:endParaRPr lang="de-DE" sz="2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de-DE" sz="4800" b="1" u="sng" dirty="0" err="1" smtClean="0">
                <a:solidFill>
                  <a:srgbClr val="C00000"/>
                </a:solidFill>
                <a:latin typeface="Comic Sans MS" pitchFamily="66" charset="0"/>
              </a:rPr>
              <a:t>P</a:t>
            </a:r>
            <a:r>
              <a:rPr lang="de-DE" sz="4800" b="1" u="sng" dirty="0" err="1" smtClean="0">
                <a:solidFill>
                  <a:srgbClr val="FF0000"/>
                </a:solidFill>
                <a:latin typeface="Comic Sans MS" pitchFamily="66" charset="0"/>
              </a:rPr>
              <a:t>r</a:t>
            </a:r>
            <a:r>
              <a:rPr lang="de-DE" sz="4800" b="1" u="sng" dirty="0" err="1" smtClean="0">
                <a:solidFill>
                  <a:srgbClr val="FFC000"/>
                </a:solidFill>
                <a:latin typeface="Comic Sans MS" pitchFamily="66" charset="0"/>
              </a:rPr>
              <a:t>o</a:t>
            </a:r>
            <a:r>
              <a:rPr lang="de-DE" sz="4800" b="1" u="sng" dirty="0" err="1" smtClean="0">
                <a:solidFill>
                  <a:srgbClr val="FFFF00"/>
                </a:solidFill>
                <a:latin typeface="Comic Sans MS" pitchFamily="66" charset="0"/>
              </a:rPr>
              <a:t>s</a:t>
            </a:r>
            <a:r>
              <a:rPr lang="de-DE" sz="4800" b="1" u="sng" dirty="0" err="1">
                <a:solidFill>
                  <a:srgbClr val="92D050"/>
                </a:solidFill>
                <a:latin typeface="Comic Sans MS" pitchFamily="66" charset="0"/>
              </a:rPr>
              <a:t>&amp;</a:t>
            </a:r>
            <a:r>
              <a:rPr lang="de-DE" sz="4800" b="1" u="sng" dirty="0" err="1" smtClean="0">
                <a:solidFill>
                  <a:srgbClr val="00B0F0"/>
                </a:solidFill>
                <a:latin typeface="Comic Sans MS" pitchFamily="66" charset="0"/>
              </a:rPr>
              <a:t>C</a:t>
            </a:r>
            <a:r>
              <a:rPr lang="de-DE" sz="4800" b="1" u="sng" dirty="0" err="1" smtClean="0">
                <a:solidFill>
                  <a:srgbClr val="0070C0"/>
                </a:solidFill>
                <a:latin typeface="Comic Sans MS" pitchFamily="66" charset="0"/>
              </a:rPr>
              <a:t>o</a:t>
            </a:r>
            <a:r>
              <a:rPr lang="de-DE" sz="4800" b="1" u="sng" dirty="0" err="1" smtClean="0">
                <a:solidFill>
                  <a:srgbClr val="FF99FF"/>
                </a:solidFill>
                <a:latin typeface="Comic Sans MS" pitchFamily="66" charset="0"/>
              </a:rPr>
              <a:t>n</a:t>
            </a:r>
            <a:r>
              <a:rPr lang="de-DE" sz="4800" b="1" u="sng" dirty="0" err="1" smtClean="0">
                <a:solidFill>
                  <a:srgbClr val="7030A0"/>
                </a:solidFill>
                <a:latin typeface="Comic Sans MS" pitchFamily="66" charset="0"/>
              </a:rPr>
              <a:t>s</a:t>
            </a:r>
            <a:endParaRPr lang="de-DE" sz="48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1403648" y="2348880"/>
          <a:ext cx="2758948" cy="34038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58948"/>
              </a:tblGrid>
              <a:tr h="647988">
                <a:tc>
                  <a:txBody>
                    <a:bodyPr/>
                    <a:lstStyle/>
                    <a:p>
                      <a:r>
                        <a:rPr lang="de-DE" sz="4400" dirty="0" smtClean="0">
                          <a:latin typeface="Comic Sans MS" pitchFamily="66" charset="0"/>
                        </a:rPr>
                        <a:t>PROS</a:t>
                      </a:r>
                      <a:endParaRPr lang="de-DE" sz="44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467640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latin typeface="Comic Sans MS" pitchFamily="66" charset="0"/>
                        </a:rPr>
                        <a:t>Infinite</a:t>
                      </a:r>
                      <a:endParaRPr lang="de-DE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777585">
                <a:tc>
                  <a:txBody>
                    <a:bodyPr/>
                    <a:lstStyle/>
                    <a:p>
                      <a:r>
                        <a:rPr lang="de-DE" sz="2000" dirty="0" err="1" smtClean="0">
                          <a:latin typeface="Comic Sans MS" pitchFamily="66" charset="0"/>
                        </a:rPr>
                        <a:t>No</a:t>
                      </a:r>
                      <a:r>
                        <a:rPr lang="de-DE" sz="20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000" dirty="0" err="1" smtClean="0">
                          <a:latin typeface="Comic Sans MS" pitchFamily="66" charset="0"/>
                        </a:rPr>
                        <a:t>costs</a:t>
                      </a:r>
                      <a:r>
                        <a:rPr lang="de-DE" sz="20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000" baseline="0" dirty="0" err="1" smtClean="0">
                          <a:latin typeface="Comic Sans MS" pitchFamily="66" charset="0"/>
                        </a:rPr>
                        <a:t>for</a:t>
                      </a:r>
                      <a:r>
                        <a:rPr lang="de-DE" sz="20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000" baseline="0" dirty="0" err="1" smtClean="0">
                          <a:latin typeface="Comic Sans MS" pitchFamily="66" charset="0"/>
                        </a:rPr>
                        <a:t>burningmaterial</a:t>
                      </a:r>
                      <a:endParaRPr lang="de-DE" sz="2000" dirty="0" smtClean="0">
                        <a:latin typeface="Comic Sans MS" pitchFamily="66" charset="0"/>
                      </a:endParaRPr>
                    </a:p>
                    <a:p>
                      <a:r>
                        <a:rPr lang="de-DE" sz="2000" dirty="0" smtClean="0">
                          <a:latin typeface="Comic Sans MS" pitchFamily="66" charset="0"/>
                        </a:rPr>
                        <a:t>(</a:t>
                      </a:r>
                      <a:r>
                        <a:rPr lang="de-DE" sz="2000" dirty="0" err="1" smtClean="0">
                          <a:latin typeface="Comic Sans MS" pitchFamily="66" charset="0"/>
                        </a:rPr>
                        <a:t>beside</a:t>
                      </a:r>
                      <a:r>
                        <a:rPr lang="de-DE" sz="20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000" baseline="0" dirty="0" err="1" smtClean="0">
                          <a:latin typeface="Comic Sans MS" pitchFamily="66" charset="0"/>
                        </a:rPr>
                        <a:t>of</a:t>
                      </a:r>
                      <a:r>
                        <a:rPr lang="de-DE" sz="2000" baseline="0" dirty="0" smtClean="0">
                          <a:latin typeface="Comic Sans MS" pitchFamily="66" charset="0"/>
                        </a:rPr>
                        <a:t> bio-gas)</a:t>
                      </a:r>
                      <a:endParaRPr lang="de-DE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92264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latin typeface="Comic Sans MS" pitchFamily="66" charset="0"/>
                        </a:rPr>
                        <a:t>Constant </a:t>
                      </a:r>
                      <a:r>
                        <a:rPr lang="de-DE" sz="2000" dirty="0" err="1" smtClean="0">
                          <a:latin typeface="Comic Sans MS" pitchFamily="66" charset="0"/>
                        </a:rPr>
                        <a:t>prices</a:t>
                      </a:r>
                      <a:endParaRPr lang="de-DE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latin typeface="Comic Sans MS" pitchFamily="66" charset="0"/>
                        </a:rPr>
                        <a:t>Safe </a:t>
                      </a:r>
                      <a:r>
                        <a:rPr lang="de-DE" sz="2000" dirty="0" err="1" smtClean="0">
                          <a:latin typeface="Comic Sans MS" pitchFamily="66" charset="0"/>
                        </a:rPr>
                        <a:t>envirorment</a:t>
                      </a:r>
                      <a:endParaRPr lang="de-DE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4644008" y="2348880"/>
          <a:ext cx="2736304" cy="24984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6304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4400" dirty="0" smtClean="0">
                          <a:latin typeface="Comic Sans MS" pitchFamily="66" charset="0"/>
                        </a:rPr>
                        <a:t>CONS</a:t>
                      </a:r>
                      <a:endParaRPr lang="de-DE" sz="44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462136">
                <a:tc>
                  <a:txBody>
                    <a:bodyPr/>
                    <a:lstStyle/>
                    <a:p>
                      <a:r>
                        <a:rPr lang="de-DE" sz="2000" dirty="0" err="1" smtClean="0">
                          <a:latin typeface="Comic Sans MS" pitchFamily="66" charset="0"/>
                        </a:rPr>
                        <a:t>Changing</a:t>
                      </a:r>
                      <a:r>
                        <a:rPr lang="de-DE" sz="20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000" dirty="0" err="1" smtClean="0">
                          <a:latin typeface="Comic Sans MS" pitchFamily="66" charset="0"/>
                        </a:rPr>
                        <a:t>of</a:t>
                      </a:r>
                      <a:r>
                        <a:rPr lang="de-DE" sz="20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de-DE" sz="2000" dirty="0" err="1" smtClean="0">
                          <a:latin typeface="Comic Sans MS" pitchFamily="66" charset="0"/>
                        </a:rPr>
                        <a:t>landscape</a:t>
                      </a:r>
                      <a:endParaRPr lang="de-DE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latin typeface="Comic Sans MS" pitchFamily="66" charset="0"/>
                        </a:rPr>
                        <a:t>High prime </a:t>
                      </a:r>
                      <a:r>
                        <a:rPr lang="de-DE" sz="2000" dirty="0" err="1" smtClean="0">
                          <a:latin typeface="Comic Sans MS" pitchFamily="66" charset="0"/>
                        </a:rPr>
                        <a:t>costs</a:t>
                      </a:r>
                      <a:endParaRPr lang="de-DE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31336">
                <a:tc>
                  <a:txBody>
                    <a:bodyPr/>
                    <a:lstStyle/>
                    <a:p>
                      <a:r>
                        <a:rPr lang="de-DE" sz="2000" dirty="0" err="1" smtClean="0">
                          <a:latin typeface="Comic Sans MS" pitchFamily="66" charset="0"/>
                        </a:rPr>
                        <a:t>Loud</a:t>
                      </a:r>
                      <a:r>
                        <a:rPr lang="de-DE" sz="2000" dirty="0" smtClean="0">
                          <a:latin typeface="Comic Sans MS" pitchFamily="66" charset="0"/>
                        </a:rPr>
                        <a:t>/</a:t>
                      </a:r>
                      <a:r>
                        <a:rPr lang="de-DE" sz="2000" dirty="0" err="1" smtClean="0">
                          <a:latin typeface="Comic Sans MS" pitchFamily="66" charset="0"/>
                        </a:rPr>
                        <a:t>annoying</a:t>
                      </a:r>
                      <a:endParaRPr lang="de-DE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3059832" y="141277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omic Sans MS" pitchFamily="66" charset="0"/>
              </a:rPr>
              <a:t>Of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renewable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energies</a:t>
            </a:r>
            <a:endParaRPr lang="de-DE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24544" y="332656"/>
            <a:ext cx="4248472" cy="1143000"/>
          </a:xfrm>
        </p:spPr>
        <p:txBody>
          <a:bodyPr>
            <a:normAutofit fontScale="90000"/>
          </a:bodyPr>
          <a:lstStyle/>
          <a:p>
            <a:r>
              <a:rPr lang="de-DE" u="sng" dirty="0" err="1" smtClean="0">
                <a:solidFill>
                  <a:srgbClr val="FF0000"/>
                </a:solidFill>
                <a:latin typeface="Comic Sans MS" pitchFamily="66" charset="0"/>
              </a:rPr>
              <a:t>How</a:t>
            </a:r>
            <a:r>
              <a:rPr lang="de-DE" u="sng" dirty="0" smtClean="0">
                <a:latin typeface="Comic Sans MS" pitchFamily="66" charset="0"/>
              </a:rPr>
              <a:t> </a:t>
            </a:r>
            <a:r>
              <a:rPr lang="de-DE" u="sng" dirty="0" smtClean="0">
                <a:solidFill>
                  <a:srgbClr val="FFC000"/>
                </a:solidFill>
                <a:latin typeface="Comic Sans MS" pitchFamily="66" charset="0"/>
              </a:rPr>
              <a:t>do</a:t>
            </a:r>
            <a:r>
              <a:rPr lang="de-DE" u="sng" dirty="0" smtClean="0">
                <a:latin typeface="Comic Sans MS" pitchFamily="66" charset="0"/>
              </a:rPr>
              <a:t> </a:t>
            </a:r>
            <a:br>
              <a:rPr lang="de-DE" u="sng" dirty="0" smtClean="0">
                <a:latin typeface="Comic Sans MS" pitchFamily="66" charset="0"/>
              </a:rPr>
            </a:br>
            <a:r>
              <a:rPr lang="de-DE" u="sng" dirty="0" err="1" smtClean="0">
                <a:solidFill>
                  <a:srgbClr val="FFFF00"/>
                </a:solidFill>
                <a:latin typeface="Comic Sans MS" pitchFamily="66" charset="0"/>
              </a:rPr>
              <a:t>win</a:t>
            </a:r>
            <a:r>
              <a:rPr lang="de-DE" u="sng" dirty="0" err="1" smtClean="0">
                <a:solidFill>
                  <a:srgbClr val="92D050"/>
                </a:solidFill>
                <a:latin typeface="Comic Sans MS" pitchFamily="66" charset="0"/>
              </a:rPr>
              <a:t>dto</a:t>
            </a:r>
            <a:r>
              <a:rPr lang="de-DE" u="sng" dirty="0" err="1" smtClean="0">
                <a:solidFill>
                  <a:srgbClr val="00B050"/>
                </a:solidFill>
                <a:latin typeface="Comic Sans MS" pitchFamily="66" charset="0"/>
              </a:rPr>
              <a:t>urb</a:t>
            </a:r>
            <a:r>
              <a:rPr lang="de-DE" u="sng" dirty="0" err="1" smtClean="0">
                <a:solidFill>
                  <a:srgbClr val="00B0F0"/>
                </a:solidFill>
                <a:latin typeface="Comic Sans MS" pitchFamily="66" charset="0"/>
              </a:rPr>
              <a:t>ine</a:t>
            </a:r>
            <a:r>
              <a:rPr lang="de-DE" u="sng" dirty="0" err="1" smtClean="0">
                <a:solidFill>
                  <a:srgbClr val="0070C0"/>
                </a:solidFill>
                <a:latin typeface="Comic Sans MS" pitchFamily="66" charset="0"/>
              </a:rPr>
              <a:t>s</a:t>
            </a:r>
            <a:r>
              <a:rPr lang="de-DE" u="sng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de-DE" u="sng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de-DE" u="sng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de-DE" u="sng" dirty="0" err="1" smtClean="0">
                <a:solidFill>
                  <a:srgbClr val="0070C0"/>
                </a:solidFill>
                <a:latin typeface="Comic Sans MS" pitchFamily="66" charset="0"/>
              </a:rPr>
              <a:t>wo</a:t>
            </a:r>
            <a:r>
              <a:rPr lang="de-DE" u="sng" dirty="0" err="1" smtClean="0">
                <a:solidFill>
                  <a:srgbClr val="7030A0"/>
                </a:solidFill>
                <a:latin typeface="Comic Sans MS" pitchFamily="66" charset="0"/>
              </a:rPr>
              <a:t>rk</a:t>
            </a:r>
            <a:r>
              <a:rPr lang="de-DE" u="sng" dirty="0" smtClean="0">
                <a:solidFill>
                  <a:srgbClr val="7030A0"/>
                </a:solidFill>
                <a:latin typeface="Comic Sans MS" pitchFamily="66" charset="0"/>
              </a:rPr>
              <a:t>?</a:t>
            </a:r>
            <a:endParaRPr lang="de-DE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074" name="Picture 2" descr="D:\IMG_0844.jpg"/>
          <p:cNvPicPr>
            <a:picLocks noChangeAspect="1" noChangeArrowheads="1"/>
          </p:cNvPicPr>
          <p:nvPr/>
        </p:nvPicPr>
        <p:blipFill>
          <a:blip r:embed="rId2" cstate="print"/>
          <a:srcRect b="4397"/>
          <a:stretch>
            <a:fillRect/>
          </a:stretch>
        </p:blipFill>
        <p:spPr bwMode="auto">
          <a:xfrm>
            <a:off x="3722862" y="0"/>
            <a:ext cx="5421138" cy="6858000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467544" y="2132856"/>
            <a:ext cx="3096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omic Sans MS" pitchFamily="66" charset="0"/>
              </a:rPr>
              <a:t>-The wind </a:t>
            </a:r>
            <a:r>
              <a:rPr lang="de-DE" dirty="0" err="1" smtClean="0">
                <a:latin typeface="Comic Sans MS" pitchFamily="66" charset="0"/>
              </a:rPr>
              <a:t>is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blowing</a:t>
            </a:r>
            <a:endParaRPr lang="de-DE" dirty="0" smtClean="0">
              <a:latin typeface="Comic Sans MS" pitchFamily="66" charset="0"/>
            </a:endParaRPr>
          </a:p>
          <a:p>
            <a:endParaRPr lang="de-DE" dirty="0">
              <a:latin typeface="Comic Sans MS" pitchFamily="66" charset="0"/>
            </a:endParaRPr>
          </a:p>
          <a:p>
            <a:r>
              <a:rPr lang="de-DE" dirty="0" smtClean="0">
                <a:latin typeface="Comic Sans MS" pitchFamily="66" charset="0"/>
              </a:rPr>
              <a:t>-The </a:t>
            </a:r>
            <a:r>
              <a:rPr lang="de-DE" dirty="0" err="1" smtClean="0">
                <a:latin typeface="Comic Sans MS" pitchFamily="66" charset="0"/>
              </a:rPr>
              <a:t>windtourbine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is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turning</a:t>
            </a:r>
            <a:endParaRPr lang="de-DE" dirty="0" smtClean="0">
              <a:latin typeface="Comic Sans MS" pitchFamily="66" charset="0"/>
            </a:endParaRPr>
          </a:p>
          <a:p>
            <a:endParaRPr lang="de-DE" dirty="0" smtClean="0">
              <a:latin typeface="Comic Sans MS" pitchFamily="66" charset="0"/>
            </a:endParaRPr>
          </a:p>
          <a:p>
            <a:r>
              <a:rPr lang="de-DE" dirty="0" smtClean="0">
                <a:latin typeface="Comic Sans MS" pitchFamily="66" charset="0"/>
              </a:rPr>
              <a:t>-The </a:t>
            </a:r>
            <a:r>
              <a:rPr lang="de-DE" dirty="0" err="1" smtClean="0">
                <a:latin typeface="Comic Sans MS" pitchFamily="66" charset="0"/>
              </a:rPr>
              <a:t>generator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produces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electricity</a:t>
            </a:r>
            <a:endParaRPr lang="de-DE" dirty="0" smtClean="0">
              <a:latin typeface="Comic Sans MS" pitchFamily="66" charset="0"/>
            </a:endParaRPr>
          </a:p>
          <a:p>
            <a:endParaRPr lang="de-DE" dirty="0" smtClean="0">
              <a:latin typeface="Comic Sans MS" pitchFamily="66" charset="0"/>
            </a:endParaRPr>
          </a:p>
          <a:p>
            <a:r>
              <a:rPr lang="de-DE" dirty="0" smtClean="0">
                <a:latin typeface="Comic Sans MS" pitchFamily="66" charset="0"/>
              </a:rPr>
              <a:t>-The </a:t>
            </a:r>
            <a:r>
              <a:rPr lang="de-DE" dirty="0" err="1" smtClean="0">
                <a:latin typeface="Comic Sans MS" pitchFamily="66" charset="0"/>
              </a:rPr>
              <a:t>electricity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is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sent</a:t>
            </a:r>
            <a:r>
              <a:rPr lang="de-DE" dirty="0" smtClean="0">
                <a:latin typeface="Comic Sans MS" pitchFamily="66" charset="0"/>
              </a:rPr>
              <a:t>  </a:t>
            </a:r>
            <a:r>
              <a:rPr lang="de-DE" dirty="0" err="1" smtClean="0">
                <a:latin typeface="Comic Sans MS" pitchFamily="66" charset="0"/>
              </a:rPr>
              <a:t>to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you</a:t>
            </a:r>
            <a:endParaRPr lang="de-DE" dirty="0" smtClean="0">
              <a:latin typeface="Comic Sans MS" pitchFamily="66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932040" y="4941168"/>
            <a:ext cx="504056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5004048" y="5013176"/>
            <a:ext cx="360040" cy="3600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5076056" y="5157192"/>
            <a:ext cx="45719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220072" y="5157192"/>
            <a:ext cx="45719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>
                <a:solidFill>
                  <a:srgbClr val="FF0000"/>
                </a:solidFill>
                <a:latin typeface="Comic Sans MS" pitchFamily="66" charset="0"/>
              </a:rPr>
              <a:t>W</a:t>
            </a:r>
            <a:r>
              <a:rPr lang="de-DE" u="sng" dirty="0" err="1" smtClean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de-DE" u="sng" dirty="0" err="1" smtClean="0">
                <a:solidFill>
                  <a:srgbClr val="FFC000"/>
                </a:solidFill>
                <a:latin typeface="Comic Sans MS" pitchFamily="66" charset="0"/>
              </a:rPr>
              <a:t>er</a:t>
            </a:r>
            <a:r>
              <a:rPr lang="de-DE" u="sng" dirty="0" err="1" smtClean="0">
                <a:solidFill>
                  <a:srgbClr val="FFFF00"/>
                </a:solidFill>
                <a:latin typeface="Comic Sans MS" pitchFamily="66" charset="0"/>
              </a:rPr>
              <a:t>e</a:t>
            </a:r>
            <a:r>
              <a:rPr lang="de-DE" u="sng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DE" u="sng" dirty="0" err="1" smtClean="0">
                <a:solidFill>
                  <a:srgbClr val="FFFF00"/>
                </a:solidFill>
                <a:latin typeface="Comic Sans MS" pitchFamily="66" charset="0"/>
              </a:rPr>
              <a:t>a</a:t>
            </a:r>
            <a:r>
              <a:rPr lang="de-DE" u="sng" dirty="0" err="1" smtClean="0">
                <a:solidFill>
                  <a:srgbClr val="00B050"/>
                </a:solidFill>
                <a:latin typeface="Comic Sans MS" pitchFamily="66" charset="0"/>
              </a:rPr>
              <a:t>nd</a:t>
            </a:r>
            <a:r>
              <a:rPr lang="de-DE" u="sng" dirty="0" smtClean="0">
                <a:latin typeface="Comic Sans MS" pitchFamily="66" charset="0"/>
              </a:rPr>
              <a:t> </a:t>
            </a:r>
            <a:r>
              <a:rPr lang="de-DE" u="sng" dirty="0" err="1" smtClean="0">
                <a:solidFill>
                  <a:srgbClr val="00B0F0"/>
                </a:solidFill>
                <a:latin typeface="Comic Sans MS" pitchFamily="66" charset="0"/>
              </a:rPr>
              <a:t>wh</a:t>
            </a:r>
            <a:r>
              <a:rPr lang="de-DE" u="sng" dirty="0" err="1" smtClean="0">
                <a:solidFill>
                  <a:srgbClr val="FF99FF"/>
                </a:solidFill>
                <a:latin typeface="Comic Sans MS" pitchFamily="66" charset="0"/>
              </a:rPr>
              <a:t>y</a:t>
            </a:r>
            <a:r>
              <a:rPr lang="de-DE" u="sng" dirty="0" smtClean="0">
                <a:solidFill>
                  <a:srgbClr val="7030A0"/>
                </a:solidFill>
                <a:latin typeface="Comic Sans MS" pitchFamily="66" charset="0"/>
              </a:rPr>
              <a:t>??</a:t>
            </a:r>
            <a:endParaRPr lang="de-DE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87624" y="1556792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Comic Sans MS" pitchFamily="66" charset="0"/>
              </a:rPr>
              <a:t>On </a:t>
            </a:r>
            <a:r>
              <a:rPr lang="de-DE" sz="4400" dirty="0" err="1" smtClean="0">
                <a:latin typeface="Comic Sans MS" pitchFamily="66" charset="0"/>
              </a:rPr>
              <a:t>fields</a:t>
            </a:r>
            <a:endParaRPr lang="de-DE" sz="4400" dirty="0">
              <a:latin typeface="Comic Sans MS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80112" y="1340768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itchFamily="66" charset="0"/>
              </a:rPr>
              <a:t>Offshore </a:t>
            </a:r>
            <a:r>
              <a:rPr lang="de-DE" sz="4000" dirty="0" err="1" smtClean="0">
                <a:latin typeface="Comic Sans MS" pitchFamily="66" charset="0"/>
              </a:rPr>
              <a:t>at</a:t>
            </a:r>
            <a:r>
              <a:rPr lang="de-DE" sz="4000" dirty="0" smtClean="0">
                <a:latin typeface="Comic Sans MS" pitchFamily="66" charset="0"/>
              </a:rPr>
              <a:t> </a:t>
            </a:r>
            <a:r>
              <a:rPr lang="de-DE" sz="4000" dirty="0" err="1" smtClean="0">
                <a:latin typeface="Comic Sans MS" pitchFamily="66" charset="0"/>
              </a:rPr>
              <a:t>the</a:t>
            </a:r>
            <a:r>
              <a:rPr lang="de-DE" sz="4000" dirty="0" smtClean="0">
                <a:latin typeface="Comic Sans MS" pitchFamily="66" charset="0"/>
              </a:rPr>
              <a:t> </a:t>
            </a:r>
            <a:r>
              <a:rPr lang="de-DE" sz="4000" dirty="0" err="1" smtClean="0">
                <a:latin typeface="Comic Sans MS" pitchFamily="66" charset="0"/>
              </a:rPr>
              <a:t>sea</a:t>
            </a:r>
            <a:endParaRPr lang="de-DE" sz="4000" dirty="0">
              <a:latin typeface="Comic Sans MS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80112" y="5373216"/>
            <a:ext cx="3419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latin typeface="Comic Sans MS" pitchFamily="66" charset="0"/>
              </a:rPr>
              <a:t>On </a:t>
            </a:r>
            <a:r>
              <a:rPr lang="de-DE" sz="3200" dirty="0" err="1" smtClean="0">
                <a:latin typeface="Comic Sans MS" pitchFamily="66" charset="0"/>
              </a:rPr>
              <a:t>the</a:t>
            </a:r>
            <a:r>
              <a:rPr lang="de-DE" sz="3200" dirty="0" smtClean="0">
                <a:latin typeface="Comic Sans MS" pitchFamily="66" charset="0"/>
              </a:rPr>
              <a:t> </a:t>
            </a:r>
            <a:r>
              <a:rPr lang="de-DE" sz="3200" dirty="0" err="1" smtClean="0">
                <a:latin typeface="Comic Sans MS" pitchFamily="66" charset="0"/>
              </a:rPr>
              <a:t>sea</a:t>
            </a:r>
            <a:r>
              <a:rPr lang="de-DE" sz="3200" dirty="0" smtClean="0">
                <a:latin typeface="Comic Sans MS" pitchFamily="66" charset="0"/>
              </a:rPr>
              <a:t> </a:t>
            </a:r>
            <a:r>
              <a:rPr lang="de-DE" sz="3200" dirty="0" err="1" smtClean="0">
                <a:latin typeface="Comic Sans MS" pitchFamily="66" charset="0"/>
              </a:rPr>
              <a:t>it</a:t>
            </a:r>
            <a:r>
              <a:rPr lang="de-DE" sz="3200" dirty="0" smtClean="0">
                <a:latin typeface="Comic Sans MS" pitchFamily="66" charset="0"/>
              </a:rPr>
              <a:t> </a:t>
            </a:r>
            <a:r>
              <a:rPr lang="de-DE" sz="3200" dirty="0" err="1" smtClean="0">
                <a:latin typeface="Comic Sans MS" pitchFamily="66" charset="0"/>
              </a:rPr>
              <a:t>is</a:t>
            </a:r>
            <a:r>
              <a:rPr lang="de-DE" sz="3200" dirty="0" smtClean="0">
                <a:latin typeface="Comic Sans MS" pitchFamily="66" charset="0"/>
              </a:rPr>
              <a:t> </a:t>
            </a:r>
            <a:r>
              <a:rPr lang="de-DE" sz="3200" dirty="0" err="1" smtClean="0">
                <a:latin typeface="Comic Sans MS" pitchFamily="66" charset="0"/>
              </a:rPr>
              <a:t>always</a:t>
            </a:r>
            <a:r>
              <a:rPr lang="de-DE" sz="3200" dirty="0" smtClean="0">
                <a:latin typeface="Comic Sans MS" pitchFamily="66" charset="0"/>
              </a:rPr>
              <a:t> </a:t>
            </a:r>
            <a:r>
              <a:rPr lang="de-DE" sz="3200" dirty="0" err="1" smtClean="0">
                <a:latin typeface="Comic Sans MS" pitchFamily="66" charset="0"/>
              </a:rPr>
              <a:t>windy</a:t>
            </a:r>
            <a:endParaRPr lang="de-DE" sz="3200" dirty="0">
              <a:latin typeface="Comic Sans MS" pitchFamily="66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259632" y="530120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 smtClean="0">
                <a:latin typeface="Comic Sans MS" pitchFamily="66" charset="0"/>
              </a:rPr>
              <a:t>They</a:t>
            </a:r>
            <a:r>
              <a:rPr lang="de-DE" sz="3600" dirty="0" smtClean="0">
                <a:latin typeface="Comic Sans MS" pitchFamily="66" charset="0"/>
              </a:rPr>
              <a:t> </a:t>
            </a:r>
            <a:r>
              <a:rPr lang="de-DE" sz="3600" dirty="0" err="1" smtClean="0">
                <a:latin typeface="Comic Sans MS" pitchFamily="66" charset="0"/>
              </a:rPr>
              <a:t>need</a:t>
            </a:r>
            <a:r>
              <a:rPr lang="de-DE" sz="3600" dirty="0" smtClean="0">
                <a:latin typeface="Comic Sans MS" pitchFamily="66" charset="0"/>
              </a:rPr>
              <a:t> </a:t>
            </a:r>
            <a:r>
              <a:rPr lang="de-DE" sz="3600" dirty="0" err="1" smtClean="0">
                <a:latin typeface="Comic Sans MS" pitchFamily="66" charset="0"/>
              </a:rPr>
              <a:t>space</a:t>
            </a:r>
            <a:endParaRPr lang="de-DE" sz="3600" dirty="0">
              <a:latin typeface="Comic Sans MS" pitchFamily="66" charset="0"/>
            </a:endParaRPr>
          </a:p>
        </p:txBody>
      </p:sp>
      <p:pic>
        <p:nvPicPr>
          <p:cNvPr id="7170" name="Picture 2" descr="D:\Bilder\Windrad Lan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4248472" cy="2984552"/>
          </a:xfrm>
          <a:prstGeom prst="rect">
            <a:avLst/>
          </a:prstGeom>
          <a:noFill/>
        </p:spPr>
      </p:pic>
      <p:pic>
        <p:nvPicPr>
          <p:cNvPr id="7171" name="Picture 3" descr="D:\Bilder\Windrad Wasser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636912"/>
            <a:ext cx="3468271" cy="2523167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16" y="188640"/>
            <a:ext cx="4305672" cy="1143000"/>
          </a:xfrm>
        </p:spPr>
        <p:txBody>
          <a:bodyPr/>
          <a:lstStyle/>
          <a:p>
            <a:r>
              <a:rPr lang="de-DE" u="sng" dirty="0" err="1" smtClean="0">
                <a:solidFill>
                  <a:srgbClr val="FF0000"/>
                </a:solidFill>
                <a:latin typeface="Comic Sans MS" pitchFamily="66" charset="0"/>
              </a:rPr>
              <a:t>Le</a:t>
            </a:r>
            <a:r>
              <a:rPr lang="de-DE" u="sng" dirty="0" err="1" smtClean="0">
                <a:solidFill>
                  <a:srgbClr val="FFC000"/>
                </a:solidFill>
                <a:latin typeface="Comic Sans MS" pitchFamily="66" charset="0"/>
              </a:rPr>
              <a:t>no</a:t>
            </a:r>
            <a:r>
              <a:rPr lang="de-DE" u="sng" dirty="0" err="1" smtClean="0">
                <a:solidFill>
                  <a:srgbClr val="FFFF00"/>
                </a:solidFill>
                <a:latin typeface="Comic Sans MS" pitchFamily="66" charset="0"/>
              </a:rPr>
              <a:t>rd</a:t>
            </a:r>
            <a:r>
              <a:rPr lang="de-DE" u="sng" dirty="0" err="1" smtClean="0">
                <a:solidFill>
                  <a:srgbClr val="92D050"/>
                </a:solidFill>
                <a:latin typeface="Comic Sans MS" pitchFamily="66" charset="0"/>
              </a:rPr>
              <a:t>&amp;B</a:t>
            </a:r>
            <a:r>
              <a:rPr lang="de-DE" u="sng" dirty="0" err="1" smtClean="0">
                <a:solidFill>
                  <a:srgbClr val="00B0F0"/>
                </a:solidFill>
                <a:latin typeface="Comic Sans MS" pitchFamily="66" charset="0"/>
              </a:rPr>
              <a:t>au</a:t>
            </a:r>
            <a:r>
              <a:rPr lang="de-DE" u="sng" dirty="0" err="1" smtClean="0">
                <a:solidFill>
                  <a:srgbClr val="7030A0"/>
                </a:solidFill>
                <a:latin typeface="Comic Sans MS" pitchFamily="66" charset="0"/>
              </a:rPr>
              <a:t>er</a:t>
            </a:r>
            <a:endParaRPr lang="de-DE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6148" name="Picture 4" descr="C:\Users\Ronja\Pictures\2016\Spanien in Oberhausen\l&amp;B\P1110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12776"/>
            <a:ext cx="6336704" cy="4752258"/>
          </a:xfrm>
          <a:prstGeom prst="rect">
            <a:avLst/>
          </a:prstGeom>
          <a:noFill/>
        </p:spPr>
      </p:pic>
      <p:pic>
        <p:nvPicPr>
          <p:cNvPr id="6147" name="Picture 3" descr="C:\Users\Ronja\Pictures\2016\Spanien in Oberhausen\l&amp;B\P1110867.JPG"/>
          <p:cNvPicPr>
            <a:picLocks noChangeAspect="1" noChangeArrowheads="1"/>
          </p:cNvPicPr>
          <p:nvPr/>
        </p:nvPicPr>
        <p:blipFill>
          <a:blip r:embed="rId3" cstate="print"/>
          <a:srcRect t="15942" b="24638"/>
          <a:stretch>
            <a:fillRect/>
          </a:stretch>
        </p:blipFill>
        <p:spPr bwMode="auto">
          <a:xfrm>
            <a:off x="0" y="0"/>
            <a:ext cx="4624606" cy="2060848"/>
          </a:xfrm>
          <a:prstGeom prst="roundRect">
            <a:avLst/>
          </a:prstGeom>
          <a:noFill/>
        </p:spPr>
      </p:pic>
      <p:pic>
        <p:nvPicPr>
          <p:cNvPr id="7" name="Picture 2" descr="C:\Users\Ronja\Pictures\2016\Spanien in Oberhausen\l&amp;B\Bilder\DSCN5396.JPG"/>
          <p:cNvPicPr>
            <a:picLocks noChangeAspect="1" noChangeArrowheads="1"/>
          </p:cNvPicPr>
          <p:nvPr/>
        </p:nvPicPr>
        <p:blipFill>
          <a:blip r:embed="rId4" cstate="print"/>
          <a:srcRect t="14996" b="16686"/>
          <a:stretch>
            <a:fillRect/>
          </a:stretch>
        </p:blipFill>
        <p:spPr bwMode="auto">
          <a:xfrm>
            <a:off x="0" y="1052736"/>
            <a:ext cx="5761997" cy="2952328"/>
          </a:xfrm>
          <a:prstGeom prst="round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1043608" y="4221088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omic Sans MS" pitchFamily="66" charset="0"/>
              </a:rPr>
              <a:t>L&amp;B </a:t>
            </a:r>
            <a:r>
              <a:rPr lang="de-DE" dirty="0" err="1" smtClean="0">
                <a:latin typeface="Comic Sans MS" pitchFamily="66" charset="0"/>
              </a:rPr>
              <a:t>are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producing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sensors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and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controllsystems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for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windturbines</a:t>
            </a:r>
            <a:endParaRPr lang="de-DE" dirty="0">
              <a:latin typeface="Comic Sans MS" pitchFamily="66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7504" y="4826675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	</a:t>
            </a:r>
            <a:r>
              <a:rPr lang="de-DE" dirty="0" smtClean="0">
                <a:latin typeface="Comic Sans MS" pitchFamily="66" charset="0"/>
              </a:rPr>
              <a:t>So </a:t>
            </a:r>
            <a:r>
              <a:rPr lang="de-DE" dirty="0" err="1" smtClean="0">
                <a:latin typeface="Comic Sans MS" pitchFamily="66" charset="0"/>
              </a:rPr>
              <a:t>that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t</a:t>
            </a:r>
            <a:r>
              <a:rPr lang="de-DE" dirty="0" err="1" smtClean="0">
                <a:latin typeface="Comic Sans MS" pitchFamily="66" charset="0"/>
              </a:rPr>
              <a:t>he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windtourbine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gets</a:t>
            </a:r>
            <a:endParaRPr lang="de-DE" dirty="0">
              <a:latin typeface="Comic Sans MS" pitchFamily="66" charset="0"/>
            </a:endParaRPr>
          </a:p>
          <a:p>
            <a:r>
              <a:rPr lang="de-DE" dirty="0" smtClean="0">
                <a:latin typeface="Comic Sans MS" pitchFamily="66" charset="0"/>
              </a:rPr>
              <a:t>-the </a:t>
            </a:r>
            <a:r>
              <a:rPr lang="de-DE" dirty="0" err="1" smtClean="0">
                <a:latin typeface="Comic Sans MS" pitchFamily="66" charset="0"/>
              </a:rPr>
              <a:t>right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position</a:t>
            </a:r>
            <a:endParaRPr lang="de-DE" dirty="0" smtClean="0">
              <a:latin typeface="Comic Sans MS" pitchFamily="66" charset="0"/>
            </a:endParaRPr>
          </a:p>
          <a:p>
            <a:r>
              <a:rPr lang="de-DE" dirty="0" smtClean="0">
                <a:latin typeface="Comic Sans MS" pitchFamily="66" charset="0"/>
              </a:rPr>
              <a:t>	-the </a:t>
            </a:r>
            <a:r>
              <a:rPr lang="de-DE" dirty="0" err="1" smtClean="0">
                <a:latin typeface="Comic Sans MS" pitchFamily="66" charset="0"/>
              </a:rPr>
              <a:t>right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speed</a:t>
            </a:r>
            <a:endParaRPr lang="de-DE" dirty="0" smtClean="0">
              <a:latin typeface="Comic Sans MS" pitchFamily="66" charset="0"/>
            </a:endParaRPr>
          </a:p>
          <a:p>
            <a:r>
              <a:rPr lang="de-DE" dirty="0" smtClean="0">
                <a:latin typeface="Comic Sans MS" pitchFamily="66" charset="0"/>
              </a:rPr>
              <a:t>		-the </a:t>
            </a:r>
            <a:r>
              <a:rPr lang="de-DE" dirty="0" err="1" smtClean="0">
                <a:latin typeface="Comic Sans MS" pitchFamily="66" charset="0"/>
              </a:rPr>
              <a:t>perfect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temperature</a:t>
            </a:r>
            <a:endParaRPr lang="de-DE" dirty="0" smtClean="0">
              <a:latin typeface="Comic Sans MS" pitchFamily="66" charset="0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732240" y="184482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omic Sans MS" pitchFamily="66" charset="0"/>
              </a:rPr>
              <a:t>Important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parts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for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windturbines</a:t>
            </a:r>
            <a:endParaRPr lang="de-DE" dirty="0">
              <a:latin typeface="Comic Sans MS" pitchFamily="66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827584" y="2132856"/>
            <a:ext cx="648072" cy="7200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539552" y="2852936"/>
            <a:ext cx="504056" cy="5040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1907704" y="2924944"/>
            <a:ext cx="1152128" cy="115212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2627784" y="2564904"/>
            <a:ext cx="792088" cy="79208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4644008" y="2348880"/>
            <a:ext cx="720080" cy="7200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3923928" y="2780928"/>
            <a:ext cx="720080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>
            <a:off x="4860032" y="4941168"/>
            <a:ext cx="1584176" cy="432048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6732240" y="458112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 err="1" smtClean="0">
                <a:latin typeface="Comic Sans MS" pitchFamily="66" charset="0"/>
              </a:rPr>
              <a:t>That</a:t>
            </a:r>
            <a:r>
              <a:rPr lang="de-DE" sz="2000" b="1" i="1" dirty="0" smtClean="0">
                <a:latin typeface="Comic Sans MS" pitchFamily="66" charset="0"/>
              </a:rPr>
              <a:t> </a:t>
            </a:r>
            <a:r>
              <a:rPr lang="de-DE" sz="2000" b="1" i="1" dirty="0" err="1" smtClean="0">
                <a:latin typeface="Comic Sans MS" pitchFamily="66" charset="0"/>
              </a:rPr>
              <a:t>means</a:t>
            </a:r>
            <a:r>
              <a:rPr lang="de-DE" sz="2000" b="1" i="1" dirty="0" smtClean="0">
                <a:latin typeface="Comic Sans MS" pitchFamily="66" charset="0"/>
              </a:rPr>
              <a:t> </a:t>
            </a:r>
            <a:r>
              <a:rPr lang="de-DE" sz="2000" b="1" i="1" dirty="0" err="1" smtClean="0">
                <a:latin typeface="Comic Sans MS" pitchFamily="66" charset="0"/>
              </a:rPr>
              <a:t>best</a:t>
            </a:r>
            <a:r>
              <a:rPr lang="de-DE" sz="2000" b="1" i="1" dirty="0" smtClean="0">
                <a:latin typeface="Comic Sans MS" pitchFamily="66" charset="0"/>
              </a:rPr>
              <a:t> </a:t>
            </a:r>
            <a:r>
              <a:rPr lang="de-DE" sz="2000" b="1" i="1" dirty="0" err="1" smtClean="0">
                <a:latin typeface="Comic Sans MS" pitchFamily="66" charset="0"/>
              </a:rPr>
              <a:t>safety</a:t>
            </a:r>
            <a:r>
              <a:rPr lang="de-DE" sz="2000" b="1" i="1" dirty="0" smtClean="0">
                <a:latin typeface="Comic Sans MS" pitchFamily="66" charset="0"/>
              </a:rPr>
              <a:t> </a:t>
            </a:r>
            <a:r>
              <a:rPr lang="de-DE" sz="2000" b="1" i="1" dirty="0" err="1" smtClean="0">
                <a:latin typeface="Comic Sans MS" pitchFamily="66" charset="0"/>
              </a:rPr>
              <a:t>and</a:t>
            </a:r>
            <a:r>
              <a:rPr lang="de-DE" sz="2000" b="1" i="1" dirty="0" smtClean="0">
                <a:latin typeface="Comic Sans MS" pitchFamily="66" charset="0"/>
              </a:rPr>
              <a:t> </a:t>
            </a:r>
            <a:r>
              <a:rPr lang="de-DE" sz="2000" b="1" i="1" dirty="0" err="1" smtClean="0">
                <a:latin typeface="Comic Sans MS" pitchFamily="66" charset="0"/>
              </a:rPr>
              <a:t>most</a:t>
            </a:r>
            <a:r>
              <a:rPr lang="de-DE" sz="2000" b="1" i="1" dirty="0" smtClean="0">
                <a:latin typeface="Comic Sans MS" pitchFamily="66" charset="0"/>
              </a:rPr>
              <a:t> </a:t>
            </a:r>
            <a:r>
              <a:rPr lang="de-DE" sz="2000" b="1" i="1" dirty="0" err="1" smtClean="0">
                <a:latin typeface="Comic Sans MS" pitchFamily="66" charset="0"/>
              </a:rPr>
              <a:t>efficient</a:t>
            </a:r>
            <a:r>
              <a:rPr lang="de-DE" sz="2000" b="1" i="1" dirty="0" smtClean="0">
                <a:latin typeface="Comic Sans MS" pitchFamily="66" charset="0"/>
              </a:rPr>
              <a:t> </a:t>
            </a:r>
            <a:r>
              <a:rPr lang="de-DE" sz="2000" b="1" i="1" dirty="0" err="1" smtClean="0">
                <a:latin typeface="Comic Sans MS" pitchFamily="66" charset="0"/>
              </a:rPr>
              <a:t>way</a:t>
            </a:r>
            <a:r>
              <a:rPr lang="de-DE" sz="2000" b="1" i="1" dirty="0" smtClean="0">
                <a:latin typeface="Comic Sans MS" pitchFamily="66" charset="0"/>
              </a:rPr>
              <a:t> </a:t>
            </a:r>
            <a:r>
              <a:rPr lang="de-DE" sz="2000" b="1" i="1" dirty="0" err="1" smtClean="0">
                <a:latin typeface="Comic Sans MS" pitchFamily="66" charset="0"/>
              </a:rPr>
              <a:t>to</a:t>
            </a:r>
            <a:r>
              <a:rPr lang="de-DE" sz="2000" b="1" i="1" dirty="0" smtClean="0">
                <a:latin typeface="Comic Sans MS" pitchFamily="66" charset="0"/>
              </a:rPr>
              <a:t> </a:t>
            </a:r>
            <a:r>
              <a:rPr lang="de-DE" sz="2000" b="1" i="1" dirty="0" err="1" smtClean="0">
                <a:latin typeface="Comic Sans MS" pitchFamily="66" charset="0"/>
              </a:rPr>
              <a:t>produce</a:t>
            </a:r>
            <a:r>
              <a:rPr lang="de-DE" sz="2000" b="1" i="1" dirty="0" smtClean="0">
                <a:latin typeface="Comic Sans MS" pitchFamily="66" charset="0"/>
              </a:rPr>
              <a:t> </a:t>
            </a:r>
            <a:r>
              <a:rPr lang="de-DE" sz="2000" b="1" i="1" dirty="0" err="1" smtClean="0">
                <a:latin typeface="Comic Sans MS" pitchFamily="66" charset="0"/>
              </a:rPr>
              <a:t>electricity</a:t>
            </a:r>
            <a:endParaRPr lang="de-DE" sz="2000" b="1" i="1" dirty="0">
              <a:latin typeface="Comic Sans MS" pitchFamily="66" charset="0"/>
            </a:endParaRPr>
          </a:p>
        </p:txBody>
      </p:sp>
      <p:cxnSp>
        <p:nvCxnSpPr>
          <p:cNvPr id="26" name="Gerade Verbindung mit Pfeil 25"/>
          <p:cNvCxnSpPr/>
          <p:nvPr/>
        </p:nvCxnSpPr>
        <p:spPr>
          <a:xfrm flipV="1">
            <a:off x="611560" y="3573016"/>
            <a:ext cx="288032" cy="158417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V="1">
            <a:off x="2483768" y="3933056"/>
            <a:ext cx="576064" cy="151216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V="1">
            <a:off x="4139952" y="3356992"/>
            <a:ext cx="720080" cy="223224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611560" y="256490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omic Sans MS" pitchFamily="66" charset="0"/>
              </a:rPr>
              <a:t>L&amp;B </a:t>
            </a:r>
            <a:r>
              <a:rPr lang="de-DE" dirty="0" err="1" smtClean="0">
                <a:latin typeface="Comic Sans MS" pitchFamily="66" charset="0"/>
              </a:rPr>
              <a:t>produces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parts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for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windturbines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and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trains</a:t>
            </a:r>
            <a:endParaRPr lang="de-DE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/>
      <p:bldP spid="31" grpId="0"/>
      <p:bldP spid="31" grpId="1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</Words>
  <Application>Microsoft Office PowerPoint</Application>
  <PresentationFormat>Bildschirmpräsentation (4:3)</PresentationFormat>
  <Paragraphs>87</Paragraphs>
  <Slides>12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Larissa-Design</vt:lpstr>
      <vt:lpstr>Folie 1</vt:lpstr>
      <vt:lpstr>Wind power</vt:lpstr>
      <vt:lpstr>Index</vt:lpstr>
      <vt:lpstr>Renewable energy</vt:lpstr>
      <vt:lpstr>Fossile-/Renewableenergy</vt:lpstr>
      <vt:lpstr>Pros&amp;Cons</vt:lpstr>
      <vt:lpstr>How do  windtourbines  work?</vt:lpstr>
      <vt:lpstr>Where and why??</vt:lpstr>
      <vt:lpstr>Lenord&amp;Bauer</vt:lpstr>
      <vt:lpstr>Summary</vt:lpstr>
      <vt:lpstr>Sources</vt:lpstr>
      <vt:lpstr>Thanks for watching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Windkraft</dc:title>
  <dc:creator>Ronja Pütter</dc:creator>
  <cp:lastModifiedBy>Ronja Pütter</cp:lastModifiedBy>
  <cp:revision>12</cp:revision>
  <dcterms:created xsi:type="dcterms:W3CDTF">2016-06-03T06:16:12Z</dcterms:created>
  <dcterms:modified xsi:type="dcterms:W3CDTF">2016-06-03T12:03:58Z</dcterms:modified>
</cp:coreProperties>
</file>