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66" r:id="rId2"/>
    <p:sldId id="256" r:id="rId3"/>
    <p:sldId id="257" r:id="rId4"/>
    <p:sldId id="263" r:id="rId5"/>
    <p:sldId id="262" r:id="rId6"/>
    <p:sldId id="260" r:id="rId7"/>
    <p:sldId id="264" r:id="rId8"/>
    <p:sldId id="261" r:id="rId9"/>
    <p:sldId id="265" r:id="rId10"/>
    <p:sldId id="267" r:id="rId11"/>
    <p:sldId id="259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593E5B8D-1BE7-4B7A-ABA6-A9CDB22E21F4}">
          <p14:sldIdLst>
            <p14:sldId id="266"/>
            <p14:sldId id="256"/>
          </p14:sldIdLst>
        </p14:section>
        <p14:section name="Section sans titre" id="{F5EA7504-6E36-441B-B037-BBE6F27C64BC}">
          <p14:sldIdLst>
            <p14:sldId id="257"/>
            <p14:sldId id="263"/>
            <p14:sldId id="262"/>
            <p14:sldId id="260"/>
            <p14:sldId id="264"/>
            <p14:sldId id="261"/>
            <p14:sldId id="265"/>
            <p14:sldId id="267"/>
            <p14:sldId id="25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C2E"/>
    <a:srgbClr val="82DA99"/>
    <a:srgbClr val="DE3EA5"/>
    <a:srgbClr val="9CB737"/>
    <a:srgbClr val="24BE24"/>
    <a:srgbClr val="F8A6D7"/>
    <a:srgbClr val="A974CA"/>
    <a:srgbClr val="5E95BA"/>
    <a:srgbClr val="6A1616"/>
    <a:srgbClr val="4EAC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93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8E6D-5142-4416-B3AF-6EE242F5EB57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E5BE-6887-406E-A950-9276B15C1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23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E5BE-6887-406E-A950-9276B15C13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8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05A987-77D4-471E-94E2-2C2CE9E9F447}" type="datetimeFigureOut">
              <a:rPr lang="fr-FR" smtClean="0"/>
              <a:pPr/>
              <a:t>14/12/2016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BAB34F-200A-40E5-B3F3-FCB5D45C31A5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57" y="-25045"/>
            <a:ext cx="4590255" cy="2876239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5816"/>
            <a:ext cx="4567052" cy="2972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885710"/>
            <a:ext cx="4571998" cy="29722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28553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851194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43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cteurs 18"/>
          <p:cNvSpPr/>
          <p:nvPr/>
        </p:nvSpPr>
        <p:spPr>
          <a:xfrm>
            <a:off x="2915205" y="1671856"/>
            <a:ext cx="3456384" cy="3168352"/>
          </a:xfrm>
          <a:prstGeom prst="pie">
            <a:avLst>
              <a:gd name="adj1" fmla="val 752651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Secteurs 20"/>
          <p:cNvSpPr/>
          <p:nvPr/>
        </p:nvSpPr>
        <p:spPr>
          <a:xfrm>
            <a:off x="3021974" y="1778469"/>
            <a:ext cx="3349615" cy="3205288"/>
          </a:xfrm>
          <a:prstGeom prst="pie">
            <a:avLst>
              <a:gd name="adj1" fmla="val 780517"/>
              <a:gd name="adj2" fmla="val 74354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Secteurs 21"/>
          <p:cNvSpPr/>
          <p:nvPr/>
        </p:nvSpPr>
        <p:spPr>
          <a:xfrm rot="3281936">
            <a:off x="3206275" y="1697912"/>
            <a:ext cx="3269552" cy="3298256"/>
          </a:xfrm>
          <a:prstGeom prst="pie">
            <a:avLst>
              <a:gd name="adj1" fmla="val 16554105"/>
              <a:gd name="adj2" fmla="val 1882998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Secteurs 23"/>
          <p:cNvSpPr/>
          <p:nvPr/>
        </p:nvSpPr>
        <p:spPr>
          <a:xfrm rot="1420835">
            <a:off x="3041210" y="1668866"/>
            <a:ext cx="3456383" cy="3168351"/>
          </a:xfrm>
          <a:prstGeom prst="pie">
            <a:avLst>
              <a:gd name="adj1" fmla="val 14930188"/>
              <a:gd name="adj2" fmla="val 16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Secteurs 24"/>
          <p:cNvSpPr/>
          <p:nvPr/>
        </p:nvSpPr>
        <p:spPr>
          <a:xfrm rot="3725555">
            <a:off x="3206034" y="1680114"/>
            <a:ext cx="3297416" cy="3145856"/>
          </a:xfrm>
          <a:prstGeom prst="pie">
            <a:avLst>
              <a:gd name="adj1" fmla="val 14054736"/>
              <a:gd name="adj2" fmla="val 157367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79713" y="90926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Enerji Kullanımları 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012160" y="5229200"/>
            <a:ext cx="258250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42,6%</a:t>
            </a:r>
            <a:r>
              <a:rPr lang="tr-TR" dirty="0" smtClean="0">
                <a:solidFill>
                  <a:srgbClr val="0070C0"/>
                </a:solidFill>
              </a:rPr>
              <a:t> nükleer enerji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30,1%</a:t>
            </a:r>
            <a:r>
              <a:rPr lang="tr-TR" dirty="0" smtClean="0">
                <a:solidFill>
                  <a:srgbClr val="FF0000"/>
                </a:solidFill>
              </a:rPr>
              <a:t> petrol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14,0% </a:t>
            </a:r>
            <a:r>
              <a:rPr lang="fr-FR" dirty="0" err="1" smtClean="0">
                <a:solidFill>
                  <a:srgbClr val="00B050"/>
                </a:solidFill>
              </a:rPr>
              <a:t>Gas</a:t>
            </a:r>
            <a:r>
              <a:rPr lang="tr-TR" dirty="0" smtClean="0">
                <a:solidFill>
                  <a:srgbClr val="00B050"/>
                </a:solidFill>
              </a:rPr>
              <a:t>z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9,5%</a:t>
            </a:r>
            <a:r>
              <a:rPr lang="tr-TR" dirty="0" smtClean="0">
                <a:solidFill>
                  <a:srgbClr val="FFC000"/>
                </a:solidFill>
              </a:rPr>
              <a:t> yenilenebilir enerji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3,4% </a:t>
            </a:r>
            <a:r>
              <a:rPr lang="tr-TR" dirty="0" smtClean="0">
                <a:solidFill>
                  <a:srgbClr val="7030A0"/>
                </a:solidFill>
              </a:rPr>
              <a:t>kömür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407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92697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Advantage/</a:t>
            </a:r>
            <a:r>
              <a:rPr lang="fr-FR" dirty="0"/>
              <a:t>D</a:t>
            </a:r>
            <a:r>
              <a:rPr lang="fr-FR" dirty="0" smtClean="0"/>
              <a:t>isadvantage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34670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rgbClr val="00B050"/>
                </a:solidFill>
              </a:rPr>
              <a:t>A</a:t>
            </a:r>
            <a:r>
              <a:rPr lang="tr-TR" dirty="0" err="1" smtClean="0">
                <a:solidFill>
                  <a:srgbClr val="00B050"/>
                </a:solidFill>
              </a:rPr>
              <a:t>vantaj</a:t>
            </a:r>
            <a:r>
              <a:rPr lang="fr-FR" dirty="0" smtClean="0">
                <a:solidFill>
                  <a:srgbClr val="00B050"/>
                </a:solidFill>
              </a:rPr>
              <a:t>:</a:t>
            </a:r>
            <a:endParaRPr lang="fr-FR" dirty="0" smtClean="0">
              <a:solidFill>
                <a:srgbClr val="00B050"/>
              </a:solidFill>
            </a:endParaRPr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yeni meslekler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yenilikçi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ucuz</a:t>
            </a:r>
            <a:endParaRPr lang="fr-FR" dirty="0" smtClean="0"/>
          </a:p>
          <a:p>
            <a:pPr marL="45720" indent="0">
              <a:buNone/>
            </a:pPr>
            <a:r>
              <a:rPr lang="tr-TR" dirty="0" smtClean="0"/>
              <a:t>Büyük bir potansiyel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34670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D</a:t>
            </a:r>
            <a:r>
              <a:rPr lang="tr-TR" dirty="0" err="1" smtClean="0">
                <a:solidFill>
                  <a:srgbClr val="FF0000"/>
                </a:solidFill>
              </a:rPr>
              <a:t>ezavantaj</a:t>
            </a:r>
            <a:r>
              <a:rPr lang="fr-FR" dirty="0" smtClean="0">
                <a:solidFill>
                  <a:srgbClr val="FF0000"/>
                </a:solidFill>
              </a:rPr>
              <a:t>s: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ses ve titreşim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kimyasal kirlilik</a:t>
            </a:r>
            <a:endParaRPr lang="fr-FR" dirty="0" smtClean="0"/>
          </a:p>
          <a:p>
            <a:pPr marL="45720" indent="0" algn="ctr">
              <a:buNone/>
            </a:pPr>
            <a:r>
              <a:rPr lang="fr-FR" dirty="0" smtClean="0"/>
              <a:t>-</a:t>
            </a:r>
            <a:r>
              <a:rPr lang="tr-TR" dirty="0" smtClean="0"/>
              <a:t>deniz kirliliği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80349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492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rgbClr val="FFC000"/>
                </a:solidFill>
              </a:rPr>
              <a:t>T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  <a:r>
              <a:rPr lang="fr-FR" dirty="0" err="1" smtClean="0">
                <a:solidFill>
                  <a:srgbClr val="92D050"/>
                </a:solidFill>
              </a:rPr>
              <a:t>a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fr-FR" dirty="0" err="1" smtClean="0">
                <a:solidFill>
                  <a:srgbClr val="5A255B"/>
                </a:solidFill>
              </a:rPr>
              <a:t>k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740C6F"/>
                </a:solidFill>
              </a:rPr>
              <a:t>y</a:t>
            </a:r>
            <a:r>
              <a:rPr lang="fr-FR" dirty="0" err="1" smtClean="0">
                <a:solidFill>
                  <a:srgbClr val="F8A6D7"/>
                </a:solidFill>
              </a:rPr>
              <a:t>o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A974CA"/>
                </a:solidFill>
              </a:rPr>
              <a:t>M</a:t>
            </a:r>
            <a:r>
              <a:rPr lang="fr-FR" dirty="0" smtClean="0">
                <a:solidFill>
                  <a:srgbClr val="6DCA3A"/>
                </a:solidFill>
              </a:rPr>
              <a:t>e</a:t>
            </a:r>
            <a:r>
              <a:rPr lang="fr-FR" dirty="0" smtClean="0">
                <a:solidFill>
                  <a:srgbClr val="939D13"/>
                </a:solidFill>
              </a:rPr>
              <a:t>r</a:t>
            </a:r>
            <a:r>
              <a:rPr lang="fr-FR" dirty="0" smtClean="0">
                <a:solidFill>
                  <a:srgbClr val="E39829"/>
                </a:solidFill>
              </a:rPr>
              <a:t>c</a:t>
            </a:r>
            <a:r>
              <a:rPr lang="fr-FR" dirty="0" smtClean="0">
                <a:solidFill>
                  <a:srgbClr val="6A1616"/>
                </a:solidFill>
              </a:rPr>
              <a:t>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fr-FR" dirty="0" err="1" smtClean="0">
                <a:solidFill>
                  <a:srgbClr val="FF0000"/>
                </a:solidFill>
              </a:rPr>
              <a:t>n</a:t>
            </a:r>
            <a:r>
              <a:rPr lang="fr-FR" dirty="0" err="1" smtClean="0">
                <a:solidFill>
                  <a:srgbClr val="A974CA"/>
                </a:solidFill>
              </a:rPr>
              <a:t>k</a:t>
            </a:r>
            <a:r>
              <a:rPr lang="fr-FR" dirty="0" err="1" smtClean="0">
                <a:solidFill>
                  <a:srgbClr val="002060"/>
                </a:solidFill>
              </a:rPr>
              <a:t>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4EAC79"/>
                </a:solidFill>
              </a:rPr>
              <a:t>T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ṣ</a:t>
            </a:r>
            <a:r>
              <a:rPr lang="fr-FR" dirty="0" err="1" smtClean="0">
                <a:solidFill>
                  <a:srgbClr val="6A1616"/>
                </a:solidFill>
              </a:rPr>
              <a:t>e</a:t>
            </a:r>
            <a:r>
              <a:rPr lang="fr-FR" dirty="0" err="1" smtClean="0">
                <a:solidFill>
                  <a:srgbClr val="5E95BA"/>
                </a:solidFill>
              </a:rPr>
              <a:t>k</a:t>
            </a:r>
            <a:r>
              <a:rPr lang="fr-FR" dirty="0" err="1" smtClean="0">
                <a:solidFill>
                  <a:srgbClr val="F8A6D7"/>
                </a:solidFill>
              </a:rPr>
              <a:t>k</a:t>
            </a:r>
            <a:r>
              <a:rPr lang="fr-FR" dirty="0" err="1" smtClean="0">
                <a:solidFill>
                  <a:srgbClr val="24BE24"/>
                </a:solidFill>
              </a:rPr>
              <a:t>ür</a:t>
            </a:r>
            <a:r>
              <a:rPr lang="fr-FR" dirty="0" err="1" smtClean="0">
                <a:solidFill>
                  <a:srgbClr val="9CB737"/>
                </a:solidFill>
              </a:rPr>
              <a:t>l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fr-FR" dirty="0" err="1" smtClean="0">
                <a:solidFill>
                  <a:srgbClr val="82DA99"/>
                </a:solidFill>
              </a:rPr>
              <a:t>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00000"/>
                </a:solidFill>
              </a:rPr>
              <a:t>G</a:t>
            </a:r>
            <a:r>
              <a:rPr lang="fr-FR" dirty="0" smtClean="0">
                <a:solidFill>
                  <a:srgbClr val="DE3EA5"/>
                </a:solidFill>
              </a:rPr>
              <a:t>r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82DA99"/>
                </a:solidFill>
              </a:rPr>
              <a:t>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72132" y="5643578"/>
            <a:ext cx="33923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Yapanlar: </a:t>
            </a:r>
            <a:r>
              <a:rPr lang="fr-FR" dirty="0" smtClean="0"/>
              <a:t>Audrey</a:t>
            </a:r>
            <a:r>
              <a:rPr lang="fr-FR" dirty="0" smtClean="0"/>
              <a:t>, </a:t>
            </a:r>
            <a:r>
              <a:rPr lang="fr-FR" dirty="0" err="1" smtClean="0"/>
              <a:t>Canem</a:t>
            </a:r>
            <a:r>
              <a:rPr lang="fr-FR" dirty="0" smtClean="0"/>
              <a:t>, </a:t>
            </a:r>
            <a:r>
              <a:rPr lang="fr-FR" dirty="0" err="1" smtClean="0"/>
              <a:t>Clement</a:t>
            </a:r>
            <a:r>
              <a:rPr lang="fr-FR" dirty="0" smtClean="0"/>
              <a:t>, Lara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05602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84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48464" cy="893961"/>
          </a:xfrm>
        </p:spPr>
        <p:txBody>
          <a:bodyPr/>
          <a:lstStyle/>
          <a:p>
            <a:pPr marL="182880" indent="0"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Depolanabilinen yenilenebilir enerji 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21328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5651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Dalga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37711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Gelgit 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156514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Rüzgar  tribünü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132856"/>
            <a:ext cx="2448272" cy="18362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58154" y="1826822"/>
            <a:ext cx="1836204" cy="24482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948" y="4149080"/>
            <a:ext cx="1998152" cy="266420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3538736" y="1383981"/>
            <a:ext cx="1825352" cy="1359798"/>
          </a:xfrm>
          <a:prstGeom prst="wedgeRoundRectCallout">
            <a:avLst>
              <a:gd name="adj1" fmla="val -49387"/>
              <a:gd name="adj2" fmla="val 63172"/>
              <a:gd name="adj3" fmla="val 16667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Merhaba benim adım </a:t>
            </a:r>
            <a:r>
              <a:rPr lang="fr-FR" dirty="0" err="1" smtClean="0">
                <a:solidFill>
                  <a:schemeClr val="tx1"/>
                </a:solidFill>
              </a:rPr>
              <a:t>Windy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ben rüzgarı temsil ediyorum.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231624" y="3710242"/>
            <a:ext cx="1418456" cy="942894"/>
          </a:xfrm>
          <a:prstGeom prst="wedgeRoundRectCallout">
            <a:avLst>
              <a:gd name="adj1" fmla="val -29858"/>
              <a:gd name="adj2" fmla="val -8023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Selam! Ben dalga 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370492" y="4417520"/>
            <a:ext cx="1418456" cy="1063662"/>
          </a:xfrm>
          <a:prstGeom prst="wedgeRoundRectCallout">
            <a:avLst>
              <a:gd name="adj1" fmla="val 77153"/>
              <a:gd name="adj2" fmla="val -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İyi günler ben bay gelgit.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3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85496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Gelgit enerjisi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" y="692696"/>
            <a:ext cx="2213022" cy="29501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2357422" y="1071546"/>
            <a:ext cx="2160240" cy="1008112"/>
          </a:xfrm>
          <a:prstGeom prst="cloudCallout">
            <a:avLst>
              <a:gd name="adj1" fmla="val -97956"/>
              <a:gd name="adj2" fmla="val 431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Bu nedir?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9284" y="200053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Bu enerji türü suyun hareket etmesiyle elde edilir.güneşe ve aya doğru hareket eden sudan yararlanırım. Bu şekilde tribünler dönerek enerji oluşturur.</a:t>
            </a:r>
            <a:endParaRPr lang="fr-FR" sz="16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5808" y="2924944"/>
            <a:ext cx="1440160" cy="1152128"/>
          </a:xfrm>
          <a:prstGeom prst="wedgeRoundRectCallout">
            <a:avLst>
              <a:gd name="adj1" fmla="val -1785"/>
              <a:gd name="adj2" fmla="val -9702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Ben suyun içinde yaşarım ve orda çalışırım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18744"/>
            <a:ext cx="2736304" cy="20882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8485" y="3846239"/>
            <a:ext cx="354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C000"/>
                </a:solidFill>
              </a:rPr>
              <a:t>Gelgit enerjisine örnekler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51" y="4526313"/>
            <a:ext cx="2705970" cy="2088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520413" y="4243636"/>
            <a:ext cx="2079838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062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2704"/>
          </a:xfrm>
        </p:spPr>
        <p:txBody>
          <a:bodyPr/>
          <a:lstStyle/>
          <a:p>
            <a:pPr algn="ctr"/>
            <a:r>
              <a:rPr lang="tr-TR" dirty="0" smtClean="0"/>
              <a:t>Okyanus üzerinde hareketi</a:t>
            </a:r>
            <a:endParaRPr lang="en-US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3960440" cy="25202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71948"/>
            <a:ext cx="3923929" cy="2549140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4067944" y="2653934"/>
            <a:ext cx="1008112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39552" y="4358208"/>
            <a:ext cx="284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küçük tribün</a:t>
            </a:r>
            <a:r>
              <a:rPr lang="fr-FR" dirty="0" smtClean="0"/>
              <a:t>, </a:t>
            </a:r>
            <a:r>
              <a:rPr lang="tr-TR" dirty="0" smtClean="0"/>
              <a:t>sular çekilmiş çünkü güneş ve ay yok</a:t>
            </a:r>
            <a:r>
              <a:rPr lang="fr-FR" dirty="0" smtClean="0"/>
              <a:t>.</a:t>
            </a:r>
            <a:endParaRPr lang="fr-FR" dirty="0" smtClean="0"/>
          </a:p>
          <a:p>
            <a:pPr algn="ctr"/>
            <a:r>
              <a:rPr lang="tr-TR" dirty="0" smtClean="0"/>
              <a:t>Şuan suyun üstündeki yol gözüküyor</a:t>
            </a:r>
            <a:r>
              <a:rPr lang="fr-FR" dirty="0" smtClean="0"/>
              <a:t>.</a:t>
            </a:r>
            <a:endParaRPr lang="fr-FR" dirty="0" smtClean="0"/>
          </a:p>
          <a:p>
            <a:pPr algn="ctr"/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508104" y="4365104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İşte bu u</a:t>
            </a:r>
            <a:r>
              <a:rPr lang="tr-TR" dirty="0" smtClean="0"/>
              <a:t>zun tribün</a:t>
            </a:r>
            <a:r>
              <a:rPr lang="fr-FR" dirty="0" smtClean="0"/>
              <a:t>. </a:t>
            </a:r>
            <a:r>
              <a:rPr lang="tr-TR" dirty="0" smtClean="0"/>
              <a:t>Biz yolu göremiyoruz.sadece su gözüküyor.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88813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78101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Gelgit enerjisinin avantajları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7707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Doğayı kirletmez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Rüzgar tribününden daha kolay kurulur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4664"/>
            <a:ext cx="2088232" cy="2784309"/>
          </a:xfrm>
          <a:prstGeom prst="rect">
            <a:avLst/>
          </a:prstGeom>
        </p:spPr>
      </p:pic>
      <p:sp>
        <p:nvSpPr>
          <p:cNvPr id="5" name="Pensées 4"/>
          <p:cNvSpPr/>
          <p:nvPr/>
        </p:nvSpPr>
        <p:spPr>
          <a:xfrm>
            <a:off x="3643306" y="785794"/>
            <a:ext cx="2214578" cy="1285884"/>
          </a:xfrm>
          <a:prstGeom prst="cloudCallout">
            <a:avLst>
              <a:gd name="adj1" fmla="val -129007"/>
              <a:gd name="adj2" fmla="val -185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Bunlar     benim avantajlarım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47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28" y="1376692"/>
            <a:ext cx="3312368" cy="24842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Rüzgar enerjisi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28" y="1360624"/>
            <a:ext cx="3312368" cy="2484276"/>
          </a:xfrm>
        </p:spPr>
      </p:pic>
      <p:sp>
        <p:nvSpPr>
          <p:cNvPr id="5" name="Rectangle à coins arrondis 4"/>
          <p:cNvSpPr/>
          <p:nvPr/>
        </p:nvSpPr>
        <p:spPr>
          <a:xfrm>
            <a:off x="971600" y="3860968"/>
            <a:ext cx="1872208" cy="1170472"/>
          </a:xfrm>
          <a:prstGeom prst="wedgeRoundRectCallout">
            <a:avLst>
              <a:gd name="adj1" fmla="val 11374"/>
              <a:gd name="adj2" fmla="val -1112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Havada yaşarım ve görevim rüzgar gülünü çevirmektir.</a:t>
            </a:r>
            <a:endParaRPr lang="en-US" sz="1400" dirty="0"/>
          </a:p>
        </p:txBody>
      </p:sp>
      <p:sp>
        <p:nvSpPr>
          <p:cNvPr id="6" name="Pensées 5"/>
          <p:cNvSpPr/>
          <p:nvPr/>
        </p:nvSpPr>
        <p:spPr>
          <a:xfrm>
            <a:off x="4211960" y="1173936"/>
            <a:ext cx="2160240" cy="972688"/>
          </a:xfrm>
          <a:prstGeom prst="cloudCallout">
            <a:avLst>
              <a:gd name="adj1" fmla="val -66548"/>
              <a:gd name="adj2" fmla="val 7754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nedir?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096" y="2204862"/>
            <a:ext cx="2645881" cy="352784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7380312" y="318280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922432" y="3182802"/>
            <a:ext cx="29260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299716" y="4982304"/>
            <a:ext cx="368628" cy="9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6156176" y="506452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 rot="1406804">
            <a:off x="4326828" y="2854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01256" y="5183456"/>
            <a:ext cx="408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Rüzgar gülü döndükçe üretilen enerji depolanır ve ana kaynağa gönderilir.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423948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Rüzgar enerjisinin avantajları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404664"/>
            <a:ext cx="2688299" cy="2016224"/>
          </a:xfrm>
        </p:spPr>
      </p:pic>
      <p:sp>
        <p:nvSpPr>
          <p:cNvPr id="6" name="Rectangle à coins arrondis 5"/>
          <p:cNvSpPr/>
          <p:nvPr/>
        </p:nvSpPr>
        <p:spPr>
          <a:xfrm>
            <a:off x="3028992" y="620688"/>
            <a:ext cx="1685884" cy="1165238"/>
          </a:xfrm>
          <a:prstGeom prst="wedgeRoundRectCallout">
            <a:avLst>
              <a:gd name="adj1" fmla="val -87148"/>
              <a:gd name="adj2" fmla="val 421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</a:t>
            </a:r>
            <a:r>
              <a:rPr lang="tr-TR" dirty="0" smtClean="0"/>
              <a:t>şte  avantajlarım 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3284984"/>
            <a:ext cx="8376875" cy="31683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Bedavadır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Doğaya zarar vermez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Çok yer kaplamazlar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Şehirlere yakın ve dağlar gibi yerlere kurulabilirler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pPr marL="0" indent="0">
              <a:buNone/>
            </a:pPr>
            <a:r>
              <a:rPr lang="tr-TR" sz="1800" dirty="0" smtClean="0"/>
              <a:t>  bütün beldenin elektrik ihtiyacını karşılayabilirler</a:t>
            </a: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350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Dalga enerjisi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5395" y="975858"/>
            <a:ext cx="2189458" cy="2919278"/>
          </a:xfrm>
        </p:spPr>
      </p:pic>
      <p:sp>
        <p:nvSpPr>
          <p:cNvPr id="6" name="Pensées 5"/>
          <p:cNvSpPr/>
          <p:nvPr/>
        </p:nvSpPr>
        <p:spPr>
          <a:xfrm>
            <a:off x="2627784" y="3212976"/>
            <a:ext cx="1885900" cy="1080120"/>
          </a:xfrm>
          <a:prstGeom prst="cloudCallout">
            <a:avLst>
              <a:gd name="adj1" fmla="val -50139"/>
              <a:gd name="adj2" fmla="val -1101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nedir?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490947"/>
            <a:ext cx="1800200" cy="828672"/>
          </a:xfrm>
          <a:prstGeom prst="wedgeRoundRectCallout">
            <a:avLst>
              <a:gd name="adj1" fmla="val -74349"/>
              <a:gd name="adj2" fmla="val 249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Ben </a:t>
            </a:r>
            <a:r>
              <a:rPr lang="tr-TR" dirty="0" err="1" smtClean="0"/>
              <a:t>güücmle</a:t>
            </a:r>
            <a:r>
              <a:rPr lang="tr-TR" dirty="0" smtClean="0"/>
              <a:t> enerji üretirim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44371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Denizlere kurulan sistemler ile dalga geldikçe üretilen enerji şeklidir.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699" y="4725144"/>
            <a:ext cx="2146549" cy="18356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1" y="2708920"/>
            <a:ext cx="2051720" cy="1728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6878" y="2499743"/>
            <a:ext cx="1728192" cy="2146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671" y="4741168"/>
            <a:ext cx="2051720" cy="1819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67368" y="2292504"/>
            <a:ext cx="220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C000"/>
                </a:solidFill>
              </a:rPr>
              <a:t>Değişik yöntemler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ym typeface="Wingdings" pitchFamily="2" charset="2"/>
              </a:rPr>
              <a:t> !! </a:t>
            </a:r>
            <a:r>
              <a:rPr lang="tr-TR" sz="4400" dirty="0" smtClean="0"/>
              <a:t>Avantajlarımı okuyun !!</a:t>
            </a:r>
            <a:r>
              <a:rPr lang="tr-TR" sz="4400" dirty="0" smtClean="0">
                <a:sym typeface="Wingdings" pitchFamily="2" charset="2"/>
              </a:rPr>
              <a:t></a:t>
            </a:r>
            <a:endParaRPr lang="fr-FR" sz="4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11660" y="-63388"/>
            <a:ext cx="2376264" cy="3168352"/>
          </a:xfrm>
        </p:spPr>
      </p:pic>
      <p:sp>
        <p:nvSpPr>
          <p:cNvPr id="5" name="Rectangle à coins arrondis 4"/>
          <p:cNvSpPr/>
          <p:nvPr/>
        </p:nvSpPr>
        <p:spPr>
          <a:xfrm>
            <a:off x="5030440" y="764704"/>
            <a:ext cx="1584176" cy="1080120"/>
          </a:xfrm>
          <a:prstGeom prst="wedgeRoundRectCallout">
            <a:avLst>
              <a:gd name="adj1" fmla="val -102947"/>
              <a:gd name="adj2" fmla="val 694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Selaaam</a:t>
            </a:r>
            <a:r>
              <a:rPr lang="tr-TR" dirty="0" smtClean="0"/>
              <a:t>! İşte en iyi enerji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3573016"/>
            <a:ext cx="7200800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sz="2000" dirty="0" smtClean="0"/>
              <a:t>Doğa dostudur  ve yenilenebilir.</a:t>
            </a:r>
          </a:p>
          <a:p>
            <a:pPr marL="285750" indent="-285750">
              <a:buClr>
                <a:schemeClr val="accent3"/>
              </a:buClr>
            </a:pPr>
            <a:r>
              <a:rPr lang="tr-TR" sz="2000" dirty="0" smtClean="0"/>
              <a:t> </a:t>
            </a:r>
            <a:r>
              <a:rPr lang="tr-TR" sz="2000" dirty="0" smtClean="0"/>
              <a:t>    Dünya da zarar vermez</a:t>
            </a:r>
            <a:endParaRPr lang="en-US" sz="2000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sz="2000" dirty="0" smtClean="0"/>
              <a:t> </a:t>
            </a:r>
            <a:r>
              <a:rPr lang="tr-TR" sz="2000" dirty="0" err="1" smtClean="0"/>
              <a:t>O</a:t>
            </a:r>
            <a:r>
              <a:rPr lang="tr-TR" sz="2000" dirty="0" err="1" smtClean="0"/>
              <a:t>kyanusdan</a:t>
            </a:r>
            <a:r>
              <a:rPr lang="tr-TR" sz="2000" dirty="0" smtClean="0"/>
              <a:t> enerji üretmenin hem kolay hem ucuz hem doğa dostu olan bir diğer yöntemidir.</a:t>
            </a:r>
            <a:endParaRPr lang="en-US" sz="2000" dirty="0" smtClean="0"/>
          </a:p>
          <a:p>
            <a:pPr>
              <a:buClr>
                <a:schemeClr val="accent3"/>
              </a:buClr>
            </a:pPr>
            <a:r>
              <a:rPr lang="tr-TR" dirty="0" smtClean="0"/>
              <a:t>    Bir çok insan bunu kullanır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8699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850</TotalTime>
  <Words>288</Words>
  <Application>Microsoft Office PowerPoint</Application>
  <PresentationFormat>Ekran Gösterisi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Débit</vt:lpstr>
      <vt:lpstr>Slayt 1</vt:lpstr>
      <vt:lpstr>Depolanabilinen yenilenebilir enerji </vt:lpstr>
      <vt:lpstr>Gelgit enerjisi</vt:lpstr>
      <vt:lpstr>Okyanus üzerinde hareketi</vt:lpstr>
      <vt:lpstr>Gelgit enerjisinin avantajları </vt:lpstr>
      <vt:lpstr>Rüzgar enerjisi</vt:lpstr>
      <vt:lpstr>Rüzgar enerjisinin avantajları</vt:lpstr>
      <vt:lpstr>Dalga enerjisi</vt:lpstr>
      <vt:lpstr> !! Avantajlarımı okuyun !!</vt:lpstr>
      <vt:lpstr>Slayt 10</vt:lpstr>
      <vt:lpstr>Advantage/Disadvantage</vt:lpstr>
      <vt:lpstr>Thank you Merci Danke Teṣekkürler Gracias   </vt:lpstr>
    </vt:vector>
  </TitlesOfParts>
  <Company>SAINT GABRIEL - SAINT MICHEL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Marine renewable energies</dc:title>
  <dc:creator>Roussay Clement</dc:creator>
  <cp:lastModifiedBy>Hüseyin Duran</cp:lastModifiedBy>
  <cp:revision>52</cp:revision>
  <dcterms:created xsi:type="dcterms:W3CDTF">2016-11-17T08:04:47Z</dcterms:created>
  <dcterms:modified xsi:type="dcterms:W3CDTF">2016-12-14T20:43:47Z</dcterms:modified>
</cp:coreProperties>
</file>