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4"/>
  </p:notesMasterIdLst>
  <p:sldIdLst>
    <p:sldId id="266" r:id="rId2"/>
    <p:sldId id="256" r:id="rId3"/>
    <p:sldId id="257" r:id="rId4"/>
    <p:sldId id="263" r:id="rId5"/>
    <p:sldId id="262" r:id="rId6"/>
    <p:sldId id="260" r:id="rId7"/>
    <p:sldId id="264" r:id="rId8"/>
    <p:sldId id="261" r:id="rId9"/>
    <p:sldId id="265" r:id="rId10"/>
    <p:sldId id="267" r:id="rId11"/>
    <p:sldId id="259" r:id="rId12"/>
    <p:sldId id="26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93E5B8D-1BE7-4B7A-ABA6-A9CDB22E21F4}">
          <p14:sldIdLst>
            <p14:sldId id="266"/>
            <p14:sldId id="256"/>
          </p14:sldIdLst>
        </p14:section>
        <p14:section name="Section sans titre" id="{F5EA7504-6E36-441B-B037-BBE6F27C64BC}">
          <p14:sldIdLst>
            <p14:sldId id="257"/>
            <p14:sldId id="263"/>
            <p14:sldId id="262"/>
            <p14:sldId id="260"/>
            <p14:sldId id="264"/>
            <p14:sldId id="261"/>
            <p14:sldId id="265"/>
            <p14:sldId id="267"/>
            <p14:sldId id="259"/>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C2E"/>
    <a:srgbClr val="82DA99"/>
    <a:srgbClr val="DE3EA5"/>
    <a:srgbClr val="9CB737"/>
    <a:srgbClr val="24BE24"/>
    <a:srgbClr val="F8A6D7"/>
    <a:srgbClr val="A974CA"/>
    <a:srgbClr val="5E95BA"/>
    <a:srgbClr val="6A1616"/>
    <a:srgbClr val="4EA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93" autoAdjust="0"/>
  </p:normalViewPr>
  <p:slideViewPr>
    <p:cSldViewPr>
      <p:cViewPr varScale="1">
        <p:scale>
          <a:sx n="109" d="100"/>
          <a:sy n="109" d="100"/>
        </p:scale>
        <p:origin x="-8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C8E6D-5142-4416-B3AF-6EE242F5EB57}" type="datetimeFigureOut">
              <a:rPr lang="en-US" smtClean="0"/>
              <a:t>11/18/2016</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C1E5BE-6887-406E-A950-9276B15C1386}" type="slidenum">
              <a:rPr lang="en-US" smtClean="0"/>
              <a:t>‹N°›</a:t>
            </a:fld>
            <a:endParaRPr lang="en-US"/>
          </a:p>
        </p:txBody>
      </p:sp>
    </p:spTree>
    <p:extLst>
      <p:ext uri="{BB962C8B-B14F-4D97-AF65-F5344CB8AC3E}">
        <p14:creationId xmlns:p14="http://schemas.microsoft.com/office/powerpoint/2010/main" val="126023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65C1E5BE-6887-406E-A950-9276B15C1386}" type="slidenum">
              <a:rPr lang="en-US" smtClean="0"/>
              <a:t>3</a:t>
            </a:fld>
            <a:endParaRPr lang="en-US"/>
          </a:p>
        </p:txBody>
      </p:sp>
    </p:spTree>
    <p:extLst>
      <p:ext uri="{BB962C8B-B14F-4D97-AF65-F5344CB8AC3E}">
        <p14:creationId xmlns:p14="http://schemas.microsoft.com/office/powerpoint/2010/main" val="175158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9405A987-77D4-471E-94E2-2C2CE9E9F447}" type="datetimeFigureOut">
              <a:rPr lang="fr-FR" smtClean="0"/>
              <a:t>18/11/2016</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65BAB34F-200A-40E5-B3F3-FCB5D45C31A5}"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9405A987-77D4-471E-94E2-2C2CE9E9F447}" type="datetimeFigureOut">
              <a:rPr lang="fr-FR" smtClean="0"/>
              <a:t>18/11/2016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BAB34F-200A-40E5-B3F3-FCB5D45C31A5}"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9405A987-77D4-471E-94E2-2C2CE9E9F447}" type="datetimeFigureOut">
              <a:rPr lang="fr-FR" smtClean="0"/>
              <a:t>18/11/2016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BAB34F-200A-40E5-B3F3-FCB5D45C31A5}"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9405A987-77D4-471E-94E2-2C2CE9E9F447}" type="datetimeFigureOut">
              <a:rPr lang="fr-FR" smtClean="0"/>
              <a:t>18/11/2016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BAB34F-200A-40E5-B3F3-FCB5D45C31A5}"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9405A987-77D4-471E-94E2-2C2CE9E9F447}" type="datetimeFigureOut">
              <a:rPr lang="fr-FR" smtClean="0"/>
              <a:t>18/11/2016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BAB34F-200A-40E5-B3F3-FCB5D45C31A5}"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9405A987-77D4-471E-94E2-2C2CE9E9F447}" type="datetimeFigureOut">
              <a:rPr lang="fr-FR" smtClean="0"/>
              <a:t>18/11/2016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BAB34F-200A-40E5-B3F3-FCB5D45C31A5}"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9405A987-77D4-471E-94E2-2C2CE9E9F447}" type="datetimeFigureOut">
              <a:rPr lang="fr-FR" smtClean="0"/>
              <a:t>18/11/2016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5BAB34F-200A-40E5-B3F3-FCB5D45C31A5}"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9405A987-77D4-471E-94E2-2C2CE9E9F447}" type="datetimeFigureOut">
              <a:rPr lang="fr-FR" smtClean="0"/>
              <a:t>18/11/2016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5BAB34F-200A-40E5-B3F3-FCB5D45C31A5}"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5A987-77D4-471E-94E2-2C2CE9E9F447}" type="datetimeFigureOut">
              <a:rPr lang="fr-FR" smtClean="0"/>
              <a:t>18/11/2016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5BAB34F-200A-40E5-B3F3-FCB5D45C31A5}"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9405A987-77D4-471E-94E2-2C2CE9E9F447}" type="datetimeFigureOut">
              <a:rPr lang="fr-FR" smtClean="0"/>
              <a:t>18/11/2016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BAB34F-200A-40E5-B3F3-FCB5D45C31A5}"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9405A987-77D4-471E-94E2-2C2CE9E9F447}" type="datetimeFigureOut">
              <a:rPr lang="fr-FR" smtClean="0"/>
              <a:t>18/11/2016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65BAB34F-200A-40E5-B3F3-FCB5D45C31A5}" type="slidenum">
              <a:rPr lang="fr-FR" smtClean="0"/>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05A987-77D4-471E-94E2-2C2CE9E9F447}" type="datetimeFigureOut">
              <a:rPr lang="fr-FR" smtClean="0"/>
              <a:t>18/11/2016</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5BAB34F-200A-40E5-B3F3-FCB5D45C31A5}" type="slidenum">
              <a:rPr lang="fr-FR" smtClean="0"/>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57" y="-25045"/>
            <a:ext cx="4590255" cy="2876239"/>
          </a:xfr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885816"/>
            <a:ext cx="4567052" cy="2972184"/>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885710"/>
            <a:ext cx="4571998" cy="297229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0"/>
            <a:ext cx="4572001" cy="2855348"/>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799" y="2851194"/>
            <a:ext cx="3622101" cy="103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3028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cteurs 18"/>
          <p:cNvSpPr/>
          <p:nvPr/>
        </p:nvSpPr>
        <p:spPr>
          <a:xfrm>
            <a:off x="2915205" y="1671856"/>
            <a:ext cx="3456384" cy="3168352"/>
          </a:xfrm>
          <a:prstGeom prst="pie">
            <a:avLst>
              <a:gd name="adj1" fmla="val 7526510"/>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1" name="Secteurs 20"/>
          <p:cNvSpPr/>
          <p:nvPr/>
        </p:nvSpPr>
        <p:spPr>
          <a:xfrm>
            <a:off x="3021974" y="1778469"/>
            <a:ext cx="3349615" cy="3205288"/>
          </a:xfrm>
          <a:prstGeom prst="pie">
            <a:avLst>
              <a:gd name="adj1" fmla="val 780517"/>
              <a:gd name="adj2" fmla="val 743542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Secteurs 21"/>
          <p:cNvSpPr/>
          <p:nvPr/>
        </p:nvSpPr>
        <p:spPr>
          <a:xfrm rot="3281936">
            <a:off x="3206275" y="1697912"/>
            <a:ext cx="3269552" cy="3298256"/>
          </a:xfrm>
          <a:prstGeom prst="pie">
            <a:avLst>
              <a:gd name="adj1" fmla="val 16554105"/>
              <a:gd name="adj2" fmla="val 1882998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Secteurs 23"/>
          <p:cNvSpPr/>
          <p:nvPr/>
        </p:nvSpPr>
        <p:spPr>
          <a:xfrm rot="1420835">
            <a:off x="3041210" y="1668866"/>
            <a:ext cx="3456383" cy="3168351"/>
          </a:xfrm>
          <a:prstGeom prst="pie">
            <a:avLst>
              <a:gd name="adj1" fmla="val 14930188"/>
              <a:gd name="adj2" fmla="val 1620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Secteurs 24"/>
          <p:cNvSpPr/>
          <p:nvPr/>
        </p:nvSpPr>
        <p:spPr>
          <a:xfrm rot="3725555">
            <a:off x="3206034" y="1680114"/>
            <a:ext cx="3297416" cy="3145856"/>
          </a:xfrm>
          <a:prstGeom prst="pie">
            <a:avLst>
              <a:gd name="adj1" fmla="val 14054736"/>
              <a:gd name="adj2" fmla="val 1573678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ZoneTexte 25"/>
          <p:cNvSpPr txBox="1"/>
          <p:nvPr/>
        </p:nvSpPr>
        <p:spPr>
          <a:xfrm>
            <a:off x="1979713" y="909260"/>
            <a:ext cx="5112568" cy="707886"/>
          </a:xfrm>
          <a:prstGeom prst="rect">
            <a:avLst/>
          </a:prstGeom>
          <a:noFill/>
        </p:spPr>
        <p:txBody>
          <a:bodyPr wrap="square" rtlCol="0">
            <a:spAutoFit/>
          </a:bodyPr>
          <a:lstStyle/>
          <a:p>
            <a:pPr algn="ctr"/>
            <a:r>
              <a:rPr lang="fr-FR" sz="4000" dirty="0" err="1" smtClean="0">
                <a:solidFill>
                  <a:schemeClr val="accent4">
                    <a:lumMod val="75000"/>
                  </a:schemeClr>
                </a:solidFill>
              </a:rPr>
              <a:t>Electrical</a:t>
            </a:r>
            <a:r>
              <a:rPr lang="fr-FR" sz="4000" dirty="0" smtClean="0">
                <a:solidFill>
                  <a:schemeClr val="accent4">
                    <a:lumMod val="75000"/>
                  </a:schemeClr>
                </a:solidFill>
              </a:rPr>
              <a:t> </a:t>
            </a:r>
            <a:r>
              <a:rPr lang="fr-FR" sz="4000" dirty="0" err="1" smtClean="0">
                <a:solidFill>
                  <a:schemeClr val="accent4">
                    <a:lumMod val="75000"/>
                  </a:schemeClr>
                </a:solidFill>
              </a:rPr>
              <a:t>market</a:t>
            </a:r>
            <a:r>
              <a:rPr lang="fr-FR" sz="4000" dirty="0" smtClean="0">
                <a:solidFill>
                  <a:schemeClr val="accent4">
                    <a:lumMod val="75000"/>
                  </a:schemeClr>
                </a:solidFill>
              </a:rPr>
              <a:t> </a:t>
            </a:r>
            <a:endParaRPr lang="fr-FR" sz="4000" dirty="0">
              <a:solidFill>
                <a:schemeClr val="accent4">
                  <a:lumMod val="75000"/>
                </a:schemeClr>
              </a:solidFill>
            </a:endParaRPr>
          </a:p>
        </p:txBody>
      </p:sp>
      <p:sp>
        <p:nvSpPr>
          <p:cNvPr id="27" name="ZoneTexte 26"/>
          <p:cNvSpPr txBox="1"/>
          <p:nvPr/>
        </p:nvSpPr>
        <p:spPr>
          <a:xfrm>
            <a:off x="6012160" y="5229200"/>
            <a:ext cx="2523640" cy="1477328"/>
          </a:xfrm>
          <a:prstGeom prst="rect">
            <a:avLst/>
          </a:prstGeom>
          <a:noFill/>
          <a:ln>
            <a:solidFill>
              <a:srgbClr val="FF0000"/>
            </a:solidFill>
          </a:ln>
        </p:spPr>
        <p:txBody>
          <a:bodyPr wrap="none" rtlCol="0">
            <a:spAutoFit/>
          </a:bodyPr>
          <a:lstStyle/>
          <a:p>
            <a:r>
              <a:rPr lang="fr-FR" dirty="0" smtClean="0">
                <a:solidFill>
                  <a:srgbClr val="0070C0"/>
                </a:solidFill>
              </a:rPr>
              <a:t>42,6% </a:t>
            </a:r>
            <a:r>
              <a:rPr lang="fr-FR" dirty="0" err="1" smtClean="0">
                <a:solidFill>
                  <a:srgbClr val="0070C0"/>
                </a:solidFill>
              </a:rPr>
              <a:t>Nuclear</a:t>
            </a:r>
            <a:r>
              <a:rPr lang="fr-FR" dirty="0" smtClean="0">
                <a:solidFill>
                  <a:srgbClr val="0070C0"/>
                </a:solidFill>
              </a:rPr>
              <a:t> </a:t>
            </a:r>
            <a:r>
              <a:rPr lang="fr-FR" dirty="0" err="1" smtClean="0">
                <a:solidFill>
                  <a:srgbClr val="0070C0"/>
                </a:solidFill>
              </a:rPr>
              <a:t>energy</a:t>
            </a:r>
            <a:r>
              <a:rPr lang="fr-FR" dirty="0" smtClean="0">
                <a:solidFill>
                  <a:srgbClr val="0070C0"/>
                </a:solidFill>
              </a:rPr>
              <a:t> </a:t>
            </a:r>
          </a:p>
          <a:p>
            <a:r>
              <a:rPr lang="fr-FR" dirty="0" smtClean="0">
                <a:solidFill>
                  <a:srgbClr val="FF0000"/>
                </a:solidFill>
              </a:rPr>
              <a:t>30,1% </a:t>
            </a:r>
            <a:r>
              <a:rPr lang="fr-FR" dirty="0" err="1" smtClean="0">
                <a:solidFill>
                  <a:srgbClr val="FF0000"/>
                </a:solidFill>
              </a:rPr>
              <a:t>Oil</a:t>
            </a:r>
            <a:r>
              <a:rPr lang="fr-FR" dirty="0" smtClean="0">
                <a:solidFill>
                  <a:srgbClr val="FF0000"/>
                </a:solidFill>
              </a:rPr>
              <a:t> </a:t>
            </a:r>
          </a:p>
          <a:p>
            <a:r>
              <a:rPr lang="fr-FR" dirty="0" smtClean="0">
                <a:solidFill>
                  <a:srgbClr val="00B050"/>
                </a:solidFill>
              </a:rPr>
              <a:t>14,0% </a:t>
            </a:r>
            <a:r>
              <a:rPr lang="fr-FR" dirty="0" err="1" smtClean="0">
                <a:solidFill>
                  <a:srgbClr val="00B050"/>
                </a:solidFill>
              </a:rPr>
              <a:t>Gas</a:t>
            </a:r>
            <a:r>
              <a:rPr lang="fr-FR" dirty="0" smtClean="0">
                <a:solidFill>
                  <a:srgbClr val="00B050"/>
                </a:solidFill>
              </a:rPr>
              <a:t> </a:t>
            </a:r>
          </a:p>
          <a:p>
            <a:r>
              <a:rPr lang="fr-FR" dirty="0" smtClean="0">
                <a:solidFill>
                  <a:srgbClr val="FFC000"/>
                </a:solidFill>
              </a:rPr>
              <a:t>9,5% </a:t>
            </a:r>
            <a:r>
              <a:rPr lang="fr-FR" dirty="0" err="1" smtClean="0">
                <a:solidFill>
                  <a:srgbClr val="FFC000"/>
                </a:solidFill>
              </a:rPr>
              <a:t>Renewable</a:t>
            </a:r>
            <a:r>
              <a:rPr lang="fr-FR" dirty="0" smtClean="0">
                <a:solidFill>
                  <a:srgbClr val="FFC000"/>
                </a:solidFill>
              </a:rPr>
              <a:t> </a:t>
            </a:r>
            <a:r>
              <a:rPr lang="fr-FR" dirty="0" err="1" smtClean="0">
                <a:solidFill>
                  <a:srgbClr val="FFC000"/>
                </a:solidFill>
              </a:rPr>
              <a:t>energy</a:t>
            </a:r>
            <a:endParaRPr lang="fr-FR" dirty="0" smtClean="0">
              <a:solidFill>
                <a:srgbClr val="FFC000"/>
              </a:solidFill>
            </a:endParaRPr>
          </a:p>
          <a:p>
            <a:r>
              <a:rPr lang="fr-FR" dirty="0" smtClean="0">
                <a:solidFill>
                  <a:srgbClr val="7030A0"/>
                </a:solidFill>
              </a:rPr>
              <a:t>3,4% Coal </a:t>
            </a:r>
            <a:endParaRPr lang="fr-FR" dirty="0">
              <a:solidFill>
                <a:srgbClr val="7030A0"/>
              </a:solidFill>
            </a:endParaRPr>
          </a:p>
        </p:txBody>
      </p:sp>
    </p:spTree>
    <p:extLst>
      <p:ext uri="{BB962C8B-B14F-4D97-AF65-F5344CB8AC3E}">
        <p14:creationId xmlns:p14="http://schemas.microsoft.com/office/powerpoint/2010/main" val="3811407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heel(1)">
                                      <p:cBhvr>
                                        <p:cTn id="7" dur="20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 calcmode="lin" valueType="num">
                                      <p:cBhvr>
                                        <p:cTn id="1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7">
                                            <p:txEl>
                                              <p:pRg st="1" end="1"/>
                                            </p:txEl>
                                          </p:spTgt>
                                        </p:tgtEl>
                                        <p:attrNameLst>
                                          <p:attrName>style.visibility</p:attrName>
                                        </p:attrNameLst>
                                      </p:cBhvr>
                                      <p:to>
                                        <p:strVal val="visible"/>
                                      </p:to>
                                    </p:set>
                                    <p:anim calcmode="lin" valueType="num">
                                      <p:cBhvr>
                                        <p:cTn id="29"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27">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2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7">
                                            <p:txEl>
                                              <p:pRg st="2" end="2"/>
                                            </p:txEl>
                                          </p:spTgt>
                                        </p:tgtEl>
                                        <p:attrNameLst>
                                          <p:attrName>style.visibility</p:attrName>
                                        </p:attrNameLst>
                                      </p:cBhvr>
                                      <p:to>
                                        <p:strVal val="visible"/>
                                      </p:to>
                                    </p:set>
                                    <p:anim calcmode="lin" valueType="num">
                                      <p:cBhvr>
                                        <p:cTn id="41" dur="500" fill="hold"/>
                                        <p:tgtEl>
                                          <p:spTgt spid="27">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27">
                                            <p:txEl>
                                              <p:pRg st="2" end="2"/>
                                            </p:txEl>
                                          </p:spTgt>
                                        </p:tgtEl>
                                        <p:attrNameLst>
                                          <p:attrName>ppt_h</p:attrName>
                                        </p:attrNameLst>
                                      </p:cBhvr>
                                      <p:tavLst>
                                        <p:tav tm="0">
                                          <p:val>
                                            <p:fltVal val="0"/>
                                          </p:val>
                                        </p:tav>
                                        <p:tav tm="100000">
                                          <p:val>
                                            <p:strVal val="#ppt_h"/>
                                          </p:val>
                                        </p:tav>
                                      </p:tavLst>
                                    </p:anim>
                                    <p:animEffect transition="in" filter="fade">
                                      <p:cBhvr>
                                        <p:cTn id="43" dur="500"/>
                                        <p:tgtEl>
                                          <p:spTgt spid="2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7">
                                            <p:txEl>
                                              <p:pRg st="3" end="3"/>
                                            </p:txEl>
                                          </p:spTgt>
                                        </p:tgtEl>
                                        <p:attrNameLst>
                                          <p:attrName>style.visibility</p:attrName>
                                        </p:attrNameLst>
                                      </p:cBhvr>
                                      <p:to>
                                        <p:strVal val="visible"/>
                                      </p:to>
                                    </p:set>
                                    <p:anim calcmode="lin" valueType="num">
                                      <p:cBhvr>
                                        <p:cTn id="53" dur="500" fill="hold"/>
                                        <p:tgtEl>
                                          <p:spTgt spid="27">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27">
                                            <p:txEl>
                                              <p:pRg st="3" end="3"/>
                                            </p:txEl>
                                          </p:spTgt>
                                        </p:tgtEl>
                                        <p:attrNameLst>
                                          <p:attrName>ppt_h</p:attrName>
                                        </p:attrNameLst>
                                      </p:cBhvr>
                                      <p:tavLst>
                                        <p:tav tm="0">
                                          <p:val>
                                            <p:fltVal val="0"/>
                                          </p:val>
                                        </p:tav>
                                        <p:tav tm="100000">
                                          <p:val>
                                            <p:strVal val="#ppt_h"/>
                                          </p:val>
                                        </p:tav>
                                      </p:tavLst>
                                    </p:anim>
                                    <p:animEffect transition="in" filter="fade">
                                      <p:cBhvr>
                                        <p:cTn id="55" dur="500"/>
                                        <p:tgtEl>
                                          <p:spTgt spid="2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7">
                                            <p:txEl>
                                              <p:pRg st="4" end="4"/>
                                            </p:txEl>
                                          </p:spTgt>
                                        </p:tgtEl>
                                        <p:attrNameLst>
                                          <p:attrName>style.visibility</p:attrName>
                                        </p:attrNameLst>
                                      </p:cBhvr>
                                      <p:to>
                                        <p:strVal val="visible"/>
                                      </p:to>
                                    </p:set>
                                    <p:anim calcmode="lin" valueType="num">
                                      <p:cBhvr>
                                        <p:cTn id="65" dur="500" fill="hold"/>
                                        <p:tgtEl>
                                          <p:spTgt spid="27">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27">
                                            <p:txEl>
                                              <p:pRg st="4" end="4"/>
                                            </p:txEl>
                                          </p:spTgt>
                                        </p:tgtEl>
                                        <p:attrNameLst>
                                          <p:attrName>ppt_h</p:attrName>
                                        </p:attrNameLst>
                                      </p:cBhvr>
                                      <p:tavLst>
                                        <p:tav tm="0">
                                          <p:val>
                                            <p:fltVal val="0"/>
                                          </p:val>
                                        </p:tav>
                                        <p:tav tm="100000">
                                          <p:val>
                                            <p:strVal val="#ppt_h"/>
                                          </p:val>
                                        </p:tav>
                                      </p:tavLst>
                                    </p:anim>
                                    <p:animEffect transition="in" filter="fade">
                                      <p:cBhvr>
                                        <p:cTn id="6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560840" cy="926976"/>
          </a:xfrm>
        </p:spPr>
        <p:txBody>
          <a:bodyPr/>
          <a:lstStyle/>
          <a:p>
            <a:pPr marL="0" indent="0" algn="ctr">
              <a:buNone/>
            </a:pPr>
            <a:r>
              <a:rPr lang="fr-FR" dirty="0" smtClean="0"/>
              <a:t>Advantage/</a:t>
            </a:r>
            <a:r>
              <a:rPr lang="fr-FR" dirty="0"/>
              <a:t>D</a:t>
            </a:r>
            <a:r>
              <a:rPr lang="fr-FR" dirty="0" smtClean="0"/>
              <a:t>isadvantage</a:t>
            </a:r>
            <a:endParaRPr lang="fr-FR" dirty="0"/>
          </a:p>
        </p:txBody>
      </p:sp>
      <p:sp>
        <p:nvSpPr>
          <p:cNvPr id="3" name="Espace réservé du contenu 2"/>
          <p:cNvSpPr>
            <a:spLocks noGrp="1"/>
          </p:cNvSpPr>
          <p:nvPr>
            <p:ph sz="half" idx="1"/>
          </p:nvPr>
        </p:nvSpPr>
        <p:spPr>
          <a:xfrm>
            <a:off x="611560" y="1916832"/>
            <a:ext cx="3346704" cy="3474720"/>
          </a:xfrm>
        </p:spPr>
        <p:txBody>
          <a:bodyPr>
            <a:normAutofit lnSpcReduction="10000"/>
          </a:bodyPr>
          <a:lstStyle/>
          <a:p>
            <a:pPr marL="45720" indent="0" algn="ctr">
              <a:buNone/>
            </a:pPr>
            <a:r>
              <a:rPr lang="fr-FR" dirty="0" smtClean="0">
                <a:solidFill>
                  <a:srgbClr val="00B050"/>
                </a:solidFill>
              </a:rPr>
              <a:t>Advantages:</a:t>
            </a:r>
          </a:p>
          <a:p>
            <a:pPr marL="45720" indent="0" algn="ctr">
              <a:buNone/>
            </a:pPr>
            <a:r>
              <a:rPr lang="fr-FR" dirty="0" smtClean="0"/>
              <a:t>-creates jobs</a:t>
            </a:r>
          </a:p>
          <a:p>
            <a:pPr marL="45720" indent="0" algn="ctr">
              <a:buNone/>
            </a:pPr>
            <a:r>
              <a:rPr lang="fr-FR" dirty="0" smtClean="0"/>
              <a:t>-increased energy mix</a:t>
            </a:r>
          </a:p>
          <a:p>
            <a:pPr marL="45720" indent="0" algn="ctr">
              <a:buNone/>
            </a:pPr>
            <a:r>
              <a:rPr lang="fr-FR" dirty="0" smtClean="0"/>
              <a:t>-innovation sector</a:t>
            </a:r>
          </a:p>
          <a:p>
            <a:pPr marL="45720" indent="0" algn="ctr">
              <a:buNone/>
            </a:pPr>
            <a:r>
              <a:rPr lang="fr-FR" dirty="0" smtClean="0"/>
              <a:t>-impact of energy cost</a:t>
            </a:r>
          </a:p>
          <a:p>
            <a:pPr marL="45720" indent="0" algn="ctr">
              <a:buNone/>
            </a:pPr>
            <a:r>
              <a:rPr lang="fr-FR" dirty="0" smtClean="0"/>
              <a:t>-big potential</a:t>
            </a:r>
          </a:p>
          <a:p>
            <a:pPr marL="45720" indent="0">
              <a:buNone/>
            </a:pPr>
            <a:endParaRPr lang="fr-FR" dirty="0"/>
          </a:p>
        </p:txBody>
      </p:sp>
      <p:sp>
        <p:nvSpPr>
          <p:cNvPr id="4" name="Espace réservé du contenu 3"/>
          <p:cNvSpPr>
            <a:spLocks noGrp="1"/>
          </p:cNvSpPr>
          <p:nvPr>
            <p:ph sz="half" idx="2"/>
          </p:nvPr>
        </p:nvSpPr>
        <p:spPr>
          <a:xfrm>
            <a:off x="4788024" y="1916832"/>
            <a:ext cx="3346704" cy="3474720"/>
          </a:xfrm>
        </p:spPr>
        <p:txBody>
          <a:bodyPr>
            <a:normAutofit lnSpcReduction="10000"/>
          </a:bodyPr>
          <a:lstStyle/>
          <a:p>
            <a:pPr marL="45720" indent="0" algn="ctr">
              <a:buNone/>
            </a:pPr>
            <a:r>
              <a:rPr lang="fr-FR" dirty="0" smtClean="0">
                <a:solidFill>
                  <a:srgbClr val="FF0000"/>
                </a:solidFill>
              </a:rPr>
              <a:t>Disadvantages:</a:t>
            </a:r>
          </a:p>
          <a:p>
            <a:pPr marL="45720" indent="0" algn="ctr">
              <a:buNone/>
            </a:pPr>
            <a:r>
              <a:rPr lang="fr-FR" dirty="0" smtClean="0"/>
              <a:t>-collisions (a boat can hit a turbine)</a:t>
            </a:r>
          </a:p>
          <a:p>
            <a:pPr marL="45720" indent="0" algn="ctr">
              <a:buNone/>
            </a:pPr>
            <a:r>
              <a:rPr lang="fr-FR" dirty="0" smtClean="0"/>
              <a:t>-noises and vibrations</a:t>
            </a:r>
          </a:p>
          <a:p>
            <a:pPr marL="45720" indent="0" algn="ctr">
              <a:buNone/>
            </a:pPr>
            <a:r>
              <a:rPr lang="fr-FR" dirty="0" smtClean="0"/>
              <a:t>-chemical pollution</a:t>
            </a:r>
          </a:p>
          <a:p>
            <a:pPr marL="45720" indent="0" algn="ctr">
              <a:buNone/>
            </a:pPr>
            <a:r>
              <a:rPr lang="fr-FR" dirty="0" smtClean="0"/>
              <a:t>-submarine pollution </a:t>
            </a:r>
          </a:p>
          <a:p>
            <a:pPr marL="45720" indent="0" algn="ctr">
              <a:buNone/>
            </a:pPr>
            <a:r>
              <a:rPr lang="fr-FR" dirty="0" smtClean="0"/>
              <a:t>-destroy fauna</a:t>
            </a:r>
            <a:endParaRPr lang="fr-FR" dirty="0"/>
          </a:p>
        </p:txBody>
      </p:sp>
    </p:spTree>
    <p:extLst>
      <p:ext uri="{BB962C8B-B14F-4D97-AF65-F5344CB8AC3E}">
        <p14:creationId xmlns:p14="http://schemas.microsoft.com/office/powerpoint/2010/main" val="80349989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 calcmode="lin" valueType="num">
                                      <p:cBhvr>
                                        <p:cTn id="5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5" dur="1000"/>
                                        <p:tgtEl>
                                          <p:spTgt spid="4">
                                            <p:txEl>
                                              <p:pRg st="0" end="0"/>
                                            </p:txEl>
                                          </p:spTgt>
                                        </p:tgtEl>
                                      </p:cBhvr>
                                    </p:animEffect>
                                  </p:childTnLst>
                                </p:cTn>
                              </p:par>
                              <p:par>
                                <p:cTn id="56" presetID="31" presetClass="entr" presetSubtype="0" fill="hold" nodeType="with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 calcmode="lin" valueType="num">
                                      <p:cBhvr>
                                        <p:cTn id="58"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9"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0"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61" dur="1000"/>
                                        <p:tgtEl>
                                          <p:spTgt spid="4">
                                            <p:txEl>
                                              <p:pRg st="1" end="1"/>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 calcmode="lin" valueType="num">
                                      <p:cBhvr>
                                        <p:cTn id="6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6"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7" dur="1000"/>
                                        <p:tgtEl>
                                          <p:spTgt spid="4">
                                            <p:txEl>
                                              <p:pRg st="2" end="2"/>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 calcmode="lin" valueType="num">
                                      <p:cBhvr>
                                        <p:cTn id="7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7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73" dur="1000"/>
                                        <p:tgtEl>
                                          <p:spTgt spid="4">
                                            <p:txEl>
                                              <p:pRg st="3" end="3"/>
                                            </p:txEl>
                                          </p:spTgt>
                                        </p:tgtEl>
                                      </p:cBhvr>
                                    </p:animEffect>
                                  </p:childTnLst>
                                </p:cTn>
                              </p:par>
                              <p:par>
                                <p:cTn id="74" presetID="31" presetClass="entr" presetSubtype="0" fill="hold" nodeType="with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 calcmode="lin" valueType="num">
                                      <p:cBhvr>
                                        <p:cTn id="76"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7"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8"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9" dur="1000"/>
                                        <p:tgtEl>
                                          <p:spTgt spid="4">
                                            <p:txEl>
                                              <p:pRg st="4" end="4"/>
                                            </p:txEl>
                                          </p:spTgt>
                                        </p:tgtEl>
                                      </p:cBhvr>
                                    </p:animEffect>
                                  </p:childTnLst>
                                </p:cTn>
                              </p:par>
                              <p:par>
                                <p:cTn id="80" presetID="31" presetClass="entr" presetSubtype="0" fill="hold" nodeType="withEffect">
                                  <p:stCondLst>
                                    <p:cond delay="0"/>
                                  </p:stCondLst>
                                  <p:childTnLst>
                                    <p:set>
                                      <p:cBhvr>
                                        <p:cTn id="81" dur="1" fill="hold">
                                          <p:stCondLst>
                                            <p:cond delay="0"/>
                                          </p:stCondLst>
                                        </p:cTn>
                                        <p:tgtEl>
                                          <p:spTgt spid="4">
                                            <p:txEl>
                                              <p:pRg st="5" end="5"/>
                                            </p:txEl>
                                          </p:spTgt>
                                        </p:tgtEl>
                                        <p:attrNameLst>
                                          <p:attrName>style.visibility</p:attrName>
                                        </p:attrNameLst>
                                      </p:cBhvr>
                                      <p:to>
                                        <p:strVal val="visible"/>
                                      </p:to>
                                    </p:set>
                                    <p:anim calcmode="lin" valueType="num">
                                      <p:cBhvr>
                                        <p:cTn id="82"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3"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84"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85"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749248"/>
          </a:xfrm>
        </p:spPr>
        <p:txBody>
          <a:bodyPr>
            <a:normAutofit fontScale="90000"/>
          </a:bodyPr>
          <a:lstStyle/>
          <a:p>
            <a:pPr algn="ctr"/>
            <a:r>
              <a:rPr lang="fr-FR" dirty="0" err="1" smtClean="0">
                <a:solidFill>
                  <a:srgbClr val="FFC000"/>
                </a:solidFill>
              </a:rPr>
              <a:t>T</a:t>
            </a:r>
            <a:r>
              <a:rPr lang="fr-FR" dirty="0" err="1" smtClean="0">
                <a:solidFill>
                  <a:schemeClr val="accent3">
                    <a:lumMod val="60000"/>
                    <a:lumOff val="40000"/>
                  </a:schemeClr>
                </a:solidFill>
              </a:rPr>
              <a:t>h</a:t>
            </a:r>
            <a:r>
              <a:rPr lang="fr-FR" dirty="0" err="1" smtClean="0">
                <a:solidFill>
                  <a:srgbClr val="92D050"/>
                </a:solidFill>
              </a:rPr>
              <a:t>a</a:t>
            </a:r>
            <a:r>
              <a:rPr lang="fr-FR" dirty="0" err="1" smtClean="0">
                <a:solidFill>
                  <a:schemeClr val="accent6">
                    <a:lumMod val="50000"/>
                  </a:schemeClr>
                </a:solidFill>
              </a:rPr>
              <a:t>n</a:t>
            </a:r>
            <a:r>
              <a:rPr lang="fr-FR" dirty="0" err="1" smtClean="0">
                <a:solidFill>
                  <a:srgbClr val="5A255B"/>
                </a:solidFill>
              </a:rPr>
              <a:t>k</a:t>
            </a:r>
            <a:r>
              <a:rPr lang="fr-FR" dirty="0" smtClean="0"/>
              <a:t> </a:t>
            </a:r>
            <a:r>
              <a:rPr lang="fr-FR" dirty="0" err="1" smtClean="0">
                <a:solidFill>
                  <a:srgbClr val="740C6F"/>
                </a:solidFill>
              </a:rPr>
              <a:t>y</a:t>
            </a:r>
            <a:r>
              <a:rPr lang="fr-FR" dirty="0" err="1" smtClean="0">
                <a:solidFill>
                  <a:srgbClr val="F8A6D7"/>
                </a:solidFill>
              </a:rPr>
              <a:t>o</a:t>
            </a:r>
            <a:r>
              <a:rPr lang="fr-FR" dirty="0" err="1" smtClean="0">
                <a:solidFill>
                  <a:schemeClr val="bg2">
                    <a:lumMod val="25000"/>
                  </a:schemeClr>
                </a:solidFill>
              </a:rPr>
              <a:t>u</a:t>
            </a:r>
            <a:r>
              <a:rPr lang="fr-FR" dirty="0" smtClean="0"/>
              <a:t/>
            </a:r>
            <a:br>
              <a:rPr lang="fr-FR" dirty="0" smtClean="0"/>
            </a:br>
            <a:r>
              <a:rPr lang="fr-FR" dirty="0" smtClean="0">
                <a:solidFill>
                  <a:srgbClr val="A974CA"/>
                </a:solidFill>
              </a:rPr>
              <a:t>M</a:t>
            </a:r>
            <a:r>
              <a:rPr lang="fr-FR" dirty="0" smtClean="0">
                <a:solidFill>
                  <a:srgbClr val="6DCA3A"/>
                </a:solidFill>
              </a:rPr>
              <a:t>e</a:t>
            </a:r>
            <a:r>
              <a:rPr lang="fr-FR" dirty="0" smtClean="0">
                <a:solidFill>
                  <a:srgbClr val="939D13"/>
                </a:solidFill>
              </a:rPr>
              <a:t>r</a:t>
            </a:r>
            <a:r>
              <a:rPr lang="fr-FR" dirty="0" smtClean="0">
                <a:solidFill>
                  <a:srgbClr val="E39829"/>
                </a:solidFill>
              </a:rPr>
              <a:t>c</a:t>
            </a:r>
            <a:r>
              <a:rPr lang="fr-FR" dirty="0" smtClean="0">
                <a:solidFill>
                  <a:srgbClr val="6A1616"/>
                </a:solidFill>
              </a:rPr>
              <a:t>i</a:t>
            </a:r>
            <a:r>
              <a:rPr lang="fr-FR" dirty="0" smtClean="0"/>
              <a:t/>
            </a:r>
            <a:br>
              <a:rPr lang="fr-FR" dirty="0" smtClean="0"/>
            </a:br>
            <a:r>
              <a:rPr lang="fr-FR" dirty="0" err="1" smtClean="0">
                <a:solidFill>
                  <a:schemeClr val="accent1">
                    <a:lumMod val="60000"/>
                    <a:lumOff val="40000"/>
                  </a:schemeClr>
                </a:solidFill>
              </a:rPr>
              <a:t>D</a:t>
            </a:r>
            <a:r>
              <a:rPr lang="fr-FR" dirty="0" err="1" smtClean="0">
                <a:solidFill>
                  <a:schemeClr val="accent3">
                    <a:lumMod val="75000"/>
                  </a:schemeClr>
                </a:solidFill>
              </a:rPr>
              <a:t>a</a:t>
            </a:r>
            <a:r>
              <a:rPr lang="fr-FR" dirty="0" err="1" smtClean="0">
                <a:solidFill>
                  <a:srgbClr val="FF0000"/>
                </a:solidFill>
              </a:rPr>
              <a:t>n</a:t>
            </a:r>
            <a:r>
              <a:rPr lang="fr-FR" dirty="0" err="1" smtClean="0">
                <a:solidFill>
                  <a:srgbClr val="A974CA"/>
                </a:solidFill>
              </a:rPr>
              <a:t>k</a:t>
            </a:r>
            <a:r>
              <a:rPr lang="fr-FR" dirty="0" err="1" smtClean="0">
                <a:solidFill>
                  <a:srgbClr val="002060"/>
                </a:solidFill>
              </a:rPr>
              <a:t>e</a:t>
            </a:r>
            <a:r>
              <a:rPr lang="fr-FR" dirty="0" smtClean="0"/>
              <a:t/>
            </a:r>
            <a:br>
              <a:rPr lang="fr-FR" dirty="0" smtClean="0"/>
            </a:br>
            <a:r>
              <a:rPr lang="fr-FR" dirty="0" err="1" smtClean="0">
                <a:solidFill>
                  <a:srgbClr val="4EAC79"/>
                </a:solidFill>
              </a:rPr>
              <a:t>T</a:t>
            </a:r>
            <a:r>
              <a:rPr lang="fr-FR" dirty="0" err="1" smtClean="0">
                <a:solidFill>
                  <a:schemeClr val="bg2">
                    <a:lumMod val="75000"/>
                  </a:schemeClr>
                </a:solidFill>
              </a:rPr>
              <a:t>e</a:t>
            </a:r>
            <a:r>
              <a:rPr lang="fr-FR" dirty="0" err="1" smtClean="0">
                <a:solidFill>
                  <a:schemeClr val="accent4">
                    <a:lumMod val="50000"/>
                  </a:schemeClr>
                </a:solidFill>
              </a:rPr>
              <a:t>ṣ</a:t>
            </a:r>
            <a:r>
              <a:rPr lang="fr-FR" dirty="0" err="1" smtClean="0">
                <a:solidFill>
                  <a:srgbClr val="6A1616"/>
                </a:solidFill>
              </a:rPr>
              <a:t>e</a:t>
            </a:r>
            <a:r>
              <a:rPr lang="fr-FR" dirty="0" err="1" smtClean="0">
                <a:solidFill>
                  <a:srgbClr val="5E95BA"/>
                </a:solidFill>
              </a:rPr>
              <a:t>k</a:t>
            </a:r>
            <a:r>
              <a:rPr lang="fr-FR" dirty="0" err="1" smtClean="0">
                <a:solidFill>
                  <a:srgbClr val="F8A6D7"/>
                </a:solidFill>
              </a:rPr>
              <a:t>k</a:t>
            </a:r>
            <a:r>
              <a:rPr lang="fr-FR" dirty="0" err="1" smtClean="0">
                <a:solidFill>
                  <a:srgbClr val="24BE24"/>
                </a:solidFill>
              </a:rPr>
              <a:t>ür</a:t>
            </a:r>
            <a:r>
              <a:rPr lang="fr-FR" dirty="0" err="1" smtClean="0">
                <a:solidFill>
                  <a:srgbClr val="9CB737"/>
                </a:solidFill>
              </a:rPr>
              <a:t>l</a:t>
            </a:r>
            <a:r>
              <a:rPr lang="fr-FR" dirty="0" err="1" smtClean="0">
                <a:solidFill>
                  <a:schemeClr val="bg2">
                    <a:lumMod val="50000"/>
                  </a:schemeClr>
                </a:solidFill>
              </a:rPr>
              <a:t>e</a:t>
            </a:r>
            <a:r>
              <a:rPr lang="fr-FR" dirty="0" err="1" smtClean="0">
                <a:solidFill>
                  <a:srgbClr val="82DA99"/>
                </a:solidFill>
              </a:rPr>
              <a:t>r</a:t>
            </a:r>
            <a:r>
              <a:rPr lang="fr-FR" dirty="0" smtClean="0"/>
              <a:t/>
            </a:r>
            <a:br>
              <a:rPr lang="fr-FR" dirty="0" smtClean="0"/>
            </a:br>
            <a:r>
              <a:rPr lang="fr-FR" dirty="0" smtClean="0">
                <a:solidFill>
                  <a:srgbClr val="C00000"/>
                </a:solidFill>
              </a:rPr>
              <a:t>G</a:t>
            </a:r>
            <a:r>
              <a:rPr lang="fr-FR" dirty="0" smtClean="0">
                <a:solidFill>
                  <a:srgbClr val="DE3EA5"/>
                </a:solidFill>
              </a:rPr>
              <a:t>r</a:t>
            </a:r>
            <a:r>
              <a:rPr lang="fr-FR" dirty="0" smtClean="0">
                <a:solidFill>
                  <a:schemeClr val="bg2">
                    <a:lumMod val="50000"/>
                  </a:schemeClr>
                </a:solidFill>
              </a:rPr>
              <a:t>a</a:t>
            </a:r>
            <a:r>
              <a:rPr lang="fr-FR" dirty="0" smtClean="0">
                <a:solidFill>
                  <a:schemeClr val="accent1">
                    <a:lumMod val="75000"/>
                  </a:schemeClr>
                </a:solidFill>
              </a:rPr>
              <a:t>c</a:t>
            </a:r>
            <a:r>
              <a:rPr lang="fr-FR" dirty="0" smtClean="0">
                <a:solidFill>
                  <a:schemeClr val="accent4">
                    <a:lumMod val="75000"/>
                  </a:schemeClr>
                </a:solidFill>
              </a:rPr>
              <a:t>i</a:t>
            </a:r>
            <a:r>
              <a:rPr lang="fr-FR" dirty="0" smtClean="0">
                <a:solidFill>
                  <a:srgbClr val="7030A0"/>
                </a:solidFill>
              </a:rPr>
              <a:t>a</a:t>
            </a:r>
            <a:r>
              <a:rPr lang="fr-FR" dirty="0" smtClean="0">
                <a:solidFill>
                  <a:srgbClr val="82DA99"/>
                </a:solidFill>
              </a:rPr>
              <a:t>s</a:t>
            </a:r>
            <a:r>
              <a:rPr lang="fr-FR" dirty="0" smtClean="0"/>
              <a:t/>
            </a:r>
            <a:br>
              <a:rPr lang="fr-FR" dirty="0" smtClean="0"/>
            </a:br>
            <a:r>
              <a:rPr lang="fr-FR" dirty="0" smtClean="0">
                <a:solidFill>
                  <a:srgbClr val="782C2E"/>
                </a:solidFill>
              </a:rPr>
              <a:t>for </a:t>
            </a:r>
            <a:r>
              <a:rPr lang="fr-FR" dirty="0" err="1" smtClean="0">
                <a:solidFill>
                  <a:srgbClr val="782C2E"/>
                </a:solidFill>
              </a:rPr>
              <a:t>your</a:t>
            </a:r>
            <a:r>
              <a:rPr lang="fr-FR" dirty="0" smtClean="0">
                <a:solidFill>
                  <a:srgbClr val="782C2E"/>
                </a:solidFill>
              </a:rPr>
              <a:t> attention</a:t>
            </a:r>
            <a:r>
              <a:rPr lang="fr-FR" dirty="0" smtClean="0"/>
              <a:t/>
            </a:r>
            <a:br>
              <a:rPr lang="fr-FR" dirty="0" smtClean="0"/>
            </a:br>
            <a:r>
              <a:rPr lang="fr-FR" dirty="0" smtClean="0"/>
              <a:t/>
            </a:r>
            <a:br>
              <a:rPr lang="fr-FR" dirty="0" smtClean="0"/>
            </a:br>
            <a:endParaRPr lang="fr-FR" dirty="0"/>
          </a:p>
        </p:txBody>
      </p:sp>
      <p:sp>
        <p:nvSpPr>
          <p:cNvPr id="5" name="ZoneTexte 4"/>
          <p:cNvSpPr txBox="1"/>
          <p:nvPr/>
        </p:nvSpPr>
        <p:spPr>
          <a:xfrm>
            <a:off x="6660232" y="5661248"/>
            <a:ext cx="2304257" cy="923330"/>
          </a:xfrm>
          <a:prstGeom prst="rect">
            <a:avLst/>
          </a:prstGeom>
          <a:noFill/>
          <a:ln>
            <a:solidFill>
              <a:srgbClr val="FF0000"/>
            </a:solidFill>
          </a:ln>
        </p:spPr>
        <p:txBody>
          <a:bodyPr wrap="square" rtlCol="0">
            <a:spAutoFit/>
          </a:bodyPr>
          <a:lstStyle/>
          <a:p>
            <a:r>
              <a:rPr lang="fr-FR" dirty="0" smtClean="0"/>
              <a:t>Made by Audrey, </a:t>
            </a:r>
            <a:r>
              <a:rPr lang="fr-FR" dirty="0" err="1" smtClean="0"/>
              <a:t>Canem</a:t>
            </a:r>
            <a:r>
              <a:rPr lang="fr-FR" dirty="0" smtClean="0"/>
              <a:t>, </a:t>
            </a:r>
            <a:r>
              <a:rPr lang="fr-FR" dirty="0" err="1" smtClean="0"/>
              <a:t>Clement</a:t>
            </a:r>
            <a:r>
              <a:rPr lang="fr-FR" dirty="0" smtClean="0"/>
              <a:t>, Lara</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605602"/>
            <a:ext cx="3622101" cy="103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49321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88640"/>
            <a:ext cx="8748464" cy="893961"/>
          </a:xfrm>
        </p:spPr>
        <p:txBody>
          <a:bodyPr/>
          <a:lstStyle/>
          <a:p>
            <a:pPr marL="182880" indent="0" algn="ctr">
              <a:buNone/>
            </a:pPr>
            <a:r>
              <a:rPr lang="fr-FR" dirty="0" smtClean="0"/>
              <a:t> </a:t>
            </a:r>
            <a:r>
              <a:rPr lang="fr-FR" sz="4400" dirty="0" smtClean="0">
                <a:solidFill>
                  <a:schemeClr val="tx2">
                    <a:lumMod val="60000"/>
                    <a:lumOff val="40000"/>
                  </a:schemeClr>
                </a:solidFill>
              </a:rPr>
              <a:t>Marine</a:t>
            </a:r>
            <a:r>
              <a:rPr lang="fr-FR" sz="4400" dirty="0" smtClean="0"/>
              <a:t> </a:t>
            </a:r>
            <a:r>
              <a:rPr lang="fr-FR" sz="4400" dirty="0">
                <a:solidFill>
                  <a:srgbClr val="92D050"/>
                </a:solidFill>
              </a:rPr>
              <a:t>r</a:t>
            </a:r>
            <a:r>
              <a:rPr lang="fr-FR" sz="4400" dirty="0" smtClean="0">
                <a:solidFill>
                  <a:srgbClr val="92D050"/>
                </a:solidFill>
              </a:rPr>
              <a:t>enewable</a:t>
            </a:r>
            <a:r>
              <a:rPr lang="fr-FR" sz="4400" dirty="0" smtClean="0"/>
              <a:t> </a:t>
            </a:r>
            <a:r>
              <a:rPr lang="fr-FR" sz="4400" dirty="0" smtClean="0">
                <a:solidFill>
                  <a:srgbClr val="FF0000"/>
                </a:solidFill>
              </a:rPr>
              <a:t>energies</a:t>
            </a:r>
            <a:endParaRPr lang="fr-FR" sz="4400" dirty="0">
              <a:solidFill>
                <a:srgbClr val="FF0000"/>
              </a:solidFill>
            </a:endParaRPr>
          </a:p>
        </p:txBody>
      </p:sp>
      <p:sp>
        <p:nvSpPr>
          <p:cNvPr id="5" name="ZoneTexte 4"/>
          <p:cNvSpPr txBox="1"/>
          <p:nvPr/>
        </p:nvSpPr>
        <p:spPr>
          <a:xfrm>
            <a:off x="5220072" y="2132856"/>
            <a:ext cx="2520280" cy="646331"/>
          </a:xfrm>
          <a:prstGeom prst="rect">
            <a:avLst/>
          </a:prstGeom>
          <a:noFill/>
        </p:spPr>
        <p:txBody>
          <a:bodyPr wrap="square" rtlCol="0">
            <a:spAutoFit/>
          </a:bodyPr>
          <a:lstStyle/>
          <a:p>
            <a:endParaRPr lang="fr-FR" dirty="0" smtClean="0"/>
          </a:p>
          <a:p>
            <a:endParaRPr lang="fr-FR" dirty="0"/>
          </a:p>
        </p:txBody>
      </p:sp>
      <p:sp>
        <p:nvSpPr>
          <p:cNvPr id="6" name="ZoneTexte 5"/>
          <p:cNvSpPr txBox="1"/>
          <p:nvPr/>
        </p:nvSpPr>
        <p:spPr>
          <a:xfrm>
            <a:off x="5076056" y="1565145"/>
            <a:ext cx="3600400" cy="369332"/>
          </a:xfrm>
          <a:prstGeom prst="rect">
            <a:avLst/>
          </a:prstGeom>
          <a:noFill/>
        </p:spPr>
        <p:txBody>
          <a:bodyPr wrap="square" rtlCol="0">
            <a:spAutoFit/>
          </a:bodyPr>
          <a:lstStyle/>
          <a:p>
            <a:pPr algn="ctr"/>
            <a:r>
              <a:rPr lang="fr-FR" dirty="0" smtClean="0"/>
              <a:t>waves</a:t>
            </a:r>
            <a:endParaRPr lang="fr-FR" dirty="0"/>
          </a:p>
        </p:txBody>
      </p:sp>
      <p:sp>
        <p:nvSpPr>
          <p:cNvPr id="7" name="ZoneTexte 6"/>
          <p:cNvSpPr txBox="1"/>
          <p:nvPr/>
        </p:nvSpPr>
        <p:spPr>
          <a:xfrm>
            <a:off x="3779912" y="3771190"/>
            <a:ext cx="2016224" cy="646331"/>
          </a:xfrm>
          <a:prstGeom prst="rect">
            <a:avLst/>
          </a:prstGeom>
          <a:noFill/>
        </p:spPr>
        <p:txBody>
          <a:bodyPr wrap="square" rtlCol="0">
            <a:spAutoFit/>
          </a:bodyPr>
          <a:lstStyle/>
          <a:p>
            <a:pPr algn="ctr"/>
            <a:r>
              <a:rPr lang="fr-FR" dirty="0" smtClean="0"/>
              <a:t>Tidal </a:t>
            </a:r>
          </a:p>
          <a:p>
            <a:endParaRPr lang="fr-FR" dirty="0"/>
          </a:p>
        </p:txBody>
      </p:sp>
      <p:sp>
        <p:nvSpPr>
          <p:cNvPr id="8" name="ZoneTexte 7"/>
          <p:cNvSpPr txBox="1"/>
          <p:nvPr/>
        </p:nvSpPr>
        <p:spPr>
          <a:xfrm>
            <a:off x="1043608" y="1565145"/>
            <a:ext cx="3312368" cy="369332"/>
          </a:xfrm>
          <a:prstGeom prst="rect">
            <a:avLst/>
          </a:prstGeom>
          <a:noFill/>
        </p:spPr>
        <p:txBody>
          <a:bodyPr wrap="square" rtlCol="0">
            <a:spAutoFit/>
          </a:bodyPr>
          <a:lstStyle/>
          <a:p>
            <a:pPr algn="ctr"/>
            <a:r>
              <a:rPr lang="fr-FR" dirty="0" smtClean="0"/>
              <a:t>Wind turbines</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132856"/>
            <a:ext cx="2448272" cy="1836204"/>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58154" y="1826822"/>
            <a:ext cx="1836204" cy="2448272"/>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948" y="4149080"/>
            <a:ext cx="1998152" cy="2664204"/>
          </a:xfrm>
          <a:prstGeom prst="rect">
            <a:avLst/>
          </a:prstGeom>
        </p:spPr>
      </p:pic>
      <p:sp>
        <p:nvSpPr>
          <p:cNvPr id="13" name="Rectangle à coins arrondis 12"/>
          <p:cNvSpPr/>
          <p:nvPr/>
        </p:nvSpPr>
        <p:spPr>
          <a:xfrm>
            <a:off x="3538736" y="1383981"/>
            <a:ext cx="1825352" cy="1359798"/>
          </a:xfrm>
          <a:prstGeom prst="wedgeRoundRectCallout">
            <a:avLst>
              <a:gd name="adj1" fmla="val -49387"/>
              <a:gd name="adj2" fmla="val 63172"/>
              <a:gd name="adj3" fmla="val 16667"/>
            </a:avLst>
          </a:prstGeom>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Hello my </a:t>
            </a:r>
            <a:r>
              <a:rPr lang="fr-FR" dirty="0" err="1" smtClean="0">
                <a:solidFill>
                  <a:schemeClr val="tx1"/>
                </a:solidFill>
              </a:rPr>
              <a:t>name</a:t>
            </a:r>
            <a:r>
              <a:rPr lang="fr-FR" dirty="0" smtClean="0">
                <a:solidFill>
                  <a:schemeClr val="tx1"/>
                </a:solidFill>
              </a:rPr>
              <a:t> is </a:t>
            </a:r>
            <a:r>
              <a:rPr lang="fr-FR" dirty="0" err="1" smtClean="0">
                <a:solidFill>
                  <a:schemeClr val="tx1"/>
                </a:solidFill>
              </a:rPr>
              <a:t>Windy</a:t>
            </a:r>
            <a:r>
              <a:rPr lang="fr-FR" dirty="0">
                <a:solidFill>
                  <a:schemeClr val="tx1"/>
                </a:solidFill>
              </a:rPr>
              <a:t> </a:t>
            </a:r>
            <a:r>
              <a:rPr lang="fr-FR" dirty="0" smtClean="0">
                <a:solidFill>
                  <a:schemeClr val="tx1"/>
                </a:solidFill>
              </a:rPr>
              <a:t>I </a:t>
            </a:r>
            <a:r>
              <a:rPr lang="fr-FR" dirty="0" err="1" smtClean="0">
                <a:solidFill>
                  <a:schemeClr val="tx1"/>
                </a:solidFill>
              </a:rPr>
              <a:t>represent</a:t>
            </a:r>
            <a:r>
              <a:rPr lang="fr-FR" dirty="0" smtClean="0">
                <a:solidFill>
                  <a:schemeClr val="tx1"/>
                </a:solidFill>
              </a:rPr>
              <a:t> the wind.</a:t>
            </a:r>
            <a:endParaRPr lang="en-US" dirty="0">
              <a:solidFill>
                <a:schemeClr val="tx1"/>
              </a:solidFill>
            </a:endParaRPr>
          </a:p>
        </p:txBody>
      </p:sp>
      <p:sp>
        <p:nvSpPr>
          <p:cNvPr id="14" name="Rectangle à coins arrondis 13"/>
          <p:cNvSpPr/>
          <p:nvPr/>
        </p:nvSpPr>
        <p:spPr>
          <a:xfrm>
            <a:off x="7231624" y="3710242"/>
            <a:ext cx="1418456" cy="942894"/>
          </a:xfrm>
          <a:prstGeom prst="wedgeRoundRectCallout">
            <a:avLst>
              <a:gd name="adj1" fmla="val -29858"/>
              <a:gd name="adj2" fmla="val -80233"/>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dirty="0" smtClean="0"/>
              <a:t>¡</a:t>
            </a:r>
            <a:r>
              <a:rPr lang="fr-FR" dirty="0" err="1" smtClean="0"/>
              <a:t>Hola</a:t>
            </a:r>
            <a:r>
              <a:rPr lang="fr-FR" dirty="0" smtClean="0"/>
              <a:t>! </a:t>
            </a:r>
            <a:r>
              <a:rPr lang="fr-FR" dirty="0" err="1" smtClean="0"/>
              <a:t>I’m</a:t>
            </a:r>
            <a:r>
              <a:rPr lang="fr-FR" dirty="0" smtClean="0"/>
              <a:t> </a:t>
            </a:r>
            <a:r>
              <a:rPr lang="fr-FR" dirty="0" err="1" smtClean="0"/>
              <a:t>wave</a:t>
            </a:r>
            <a:endParaRPr lang="en-US" dirty="0"/>
          </a:p>
        </p:txBody>
      </p:sp>
      <p:sp>
        <p:nvSpPr>
          <p:cNvPr id="15" name="Rectangle à coins arrondis 14"/>
          <p:cNvSpPr/>
          <p:nvPr/>
        </p:nvSpPr>
        <p:spPr>
          <a:xfrm>
            <a:off x="2370492" y="4417520"/>
            <a:ext cx="1418456" cy="1063662"/>
          </a:xfrm>
          <a:prstGeom prst="wedgeRoundRectCallout">
            <a:avLst>
              <a:gd name="adj1" fmla="val 77153"/>
              <a:gd name="adj2" fmla="val -16"/>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Bonjour </a:t>
            </a:r>
            <a:r>
              <a:rPr lang="fr-FR" dirty="0" err="1" smtClean="0"/>
              <a:t>i’m</a:t>
            </a:r>
            <a:r>
              <a:rPr lang="fr-FR" dirty="0" smtClean="0"/>
              <a:t> monsieur Tidal</a:t>
            </a:r>
            <a:endParaRPr lang="en-US" dirty="0"/>
          </a:p>
        </p:txBody>
      </p:sp>
    </p:spTree>
    <p:extLst>
      <p:ext uri="{BB962C8B-B14F-4D97-AF65-F5344CB8AC3E}">
        <p14:creationId xmlns:p14="http://schemas.microsoft.com/office/powerpoint/2010/main" val="53783430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anim calcmode="lin" valueType="num">
                                      <p:cBhvr>
                                        <p:cTn id="45" dur="2000" fill="hold"/>
                                        <p:tgtEl>
                                          <p:spTgt spid="14"/>
                                        </p:tgtEl>
                                        <p:attrNameLst>
                                          <p:attrName>ppt_w</p:attrName>
                                        </p:attrNameLst>
                                      </p:cBhvr>
                                      <p:tavLst>
                                        <p:tav tm="0" fmla="#ppt_w*sin(2.5*pi*$)">
                                          <p:val>
                                            <p:fltVal val="0"/>
                                          </p:val>
                                        </p:tav>
                                        <p:tav tm="100000">
                                          <p:val>
                                            <p:fltVal val="1"/>
                                          </p:val>
                                        </p:tav>
                                      </p:tavLst>
                                    </p:anim>
                                    <p:anim calcmode="lin" valueType="num">
                                      <p:cBhvr>
                                        <p:cTn id="4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 calcmode="lin" valueType="num">
                                      <p:cBhvr additive="base">
                                        <p:cTn id="5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80">
                                          <p:stCondLst>
                                            <p:cond delay="0"/>
                                          </p:stCondLst>
                                        </p:cTn>
                                        <p:tgtEl>
                                          <p:spTgt spid="12"/>
                                        </p:tgtEl>
                                      </p:cBhvr>
                                    </p:animEffect>
                                    <p:anim calcmode="lin" valueType="num">
                                      <p:cBhvr>
                                        <p:cTn id="5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2"/>
                                        </p:tgtEl>
                                      </p:cBhvr>
                                      <p:to x="100000" y="60000"/>
                                    </p:animScale>
                                    <p:animScale>
                                      <p:cBhvr>
                                        <p:cTn id="64" dur="166" decel="50000">
                                          <p:stCondLst>
                                            <p:cond delay="676"/>
                                          </p:stCondLst>
                                        </p:cTn>
                                        <p:tgtEl>
                                          <p:spTgt spid="12"/>
                                        </p:tgtEl>
                                      </p:cBhvr>
                                      <p:to x="100000" y="100000"/>
                                    </p:animScale>
                                    <p:animScale>
                                      <p:cBhvr>
                                        <p:cTn id="65" dur="26">
                                          <p:stCondLst>
                                            <p:cond delay="1312"/>
                                          </p:stCondLst>
                                        </p:cTn>
                                        <p:tgtEl>
                                          <p:spTgt spid="12"/>
                                        </p:tgtEl>
                                      </p:cBhvr>
                                      <p:to x="100000" y="80000"/>
                                    </p:animScale>
                                    <p:animScale>
                                      <p:cBhvr>
                                        <p:cTn id="66" dur="166" decel="50000">
                                          <p:stCondLst>
                                            <p:cond delay="1338"/>
                                          </p:stCondLst>
                                        </p:cTn>
                                        <p:tgtEl>
                                          <p:spTgt spid="12"/>
                                        </p:tgtEl>
                                      </p:cBhvr>
                                      <p:to x="100000" y="100000"/>
                                    </p:animScale>
                                    <p:animScale>
                                      <p:cBhvr>
                                        <p:cTn id="67" dur="26">
                                          <p:stCondLst>
                                            <p:cond delay="1642"/>
                                          </p:stCondLst>
                                        </p:cTn>
                                        <p:tgtEl>
                                          <p:spTgt spid="12"/>
                                        </p:tgtEl>
                                      </p:cBhvr>
                                      <p:to x="100000" y="90000"/>
                                    </p:animScale>
                                    <p:animScale>
                                      <p:cBhvr>
                                        <p:cTn id="68" dur="166" decel="50000">
                                          <p:stCondLst>
                                            <p:cond delay="1668"/>
                                          </p:stCondLst>
                                        </p:cTn>
                                        <p:tgtEl>
                                          <p:spTgt spid="12"/>
                                        </p:tgtEl>
                                      </p:cBhvr>
                                      <p:to x="100000" y="100000"/>
                                    </p:animScale>
                                    <p:animScale>
                                      <p:cBhvr>
                                        <p:cTn id="69" dur="26">
                                          <p:stCondLst>
                                            <p:cond delay="1808"/>
                                          </p:stCondLst>
                                        </p:cTn>
                                        <p:tgtEl>
                                          <p:spTgt spid="12"/>
                                        </p:tgtEl>
                                      </p:cBhvr>
                                      <p:to x="100000" y="95000"/>
                                    </p:animScale>
                                    <p:animScale>
                                      <p:cBhvr>
                                        <p:cTn id="70" dur="166" decel="50000">
                                          <p:stCondLst>
                                            <p:cond delay="1834"/>
                                          </p:stCondLst>
                                        </p:cTn>
                                        <p:tgtEl>
                                          <p:spTgt spid="1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80">
                                          <p:stCondLst>
                                            <p:cond delay="0"/>
                                          </p:stCondLst>
                                        </p:cTn>
                                        <p:tgtEl>
                                          <p:spTgt spid="15"/>
                                        </p:tgtEl>
                                      </p:cBhvr>
                                    </p:animEffect>
                                    <p:anim calcmode="lin" valueType="num">
                                      <p:cBhvr>
                                        <p:cTn id="7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1" dur="26">
                                          <p:stCondLst>
                                            <p:cond delay="650"/>
                                          </p:stCondLst>
                                        </p:cTn>
                                        <p:tgtEl>
                                          <p:spTgt spid="15"/>
                                        </p:tgtEl>
                                      </p:cBhvr>
                                      <p:to x="100000" y="60000"/>
                                    </p:animScale>
                                    <p:animScale>
                                      <p:cBhvr>
                                        <p:cTn id="82" dur="166" decel="50000">
                                          <p:stCondLst>
                                            <p:cond delay="676"/>
                                          </p:stCondLst>
                                        </p:cTn>
                                        <p:tgtEl>
                                          <p:spTgt spid="15"/>
                                        </p:tgtEl>
                                      </p:cBhvr>
                                      <p:to x="100000" y="100000"/>
                                    </p:animScale>
                                    <p:animScale>
                                      <p:cBhvr>
                                        <p:cTn id="83" dur="26">
                                          <p:stCondLst>
                                            <p:cond delay="1312"/>
                                          </p:stCondLst>
                                        </p:cTn>
                                        <p:tgtEl>
                                          <p:spTgt spid="15"/>
                                        </p:tgtEl>
                                      </p:cBhvr>
                                      <p:to x="100000" y="80000"/>
                                    </p:animScale>
                                    <p:animScale>
                                      <p:cBhvr>
                                        <p:cTn id="84" dur="166" decel="50000">
                                          <p:stCondLst>
                                            <p:cond delay="1338"/>
                                          </p:stCondLst>
                                        </p:cTn>
                                        <p:tgtEl>
                                          <p:spTgt spid="15"/>
                                        </p:tgtEl>
                                      </p:cBhvr>
                                      <p:to x="100000" y="100000"/>
                                    </p:animScale>
                                    <p:animScale>
                                      <p:cBhvr>
                                        <p:cTn id="85" dur="26">
                                          <p:stCondLst>
                                            <p:cond delay="1642"/>
                                          </p:stCondLst>
                                        </p:cTn>
                                        <p:tgtEl>
                                          <p:spTgt spid="15"/>
                                        </p:tgtEl>
                                      </p:cBhvr>
                                      <p:to x="100000" y="90000"/>
                                    </p:animScale>
                                    <p:animScale>
                                      <p:cBhvr>
                                        <p:cTn id="86" dur="166" decel="50000">
                                          <p:stCondLst>
                                            <p:cond delay="1668"/>
                                          </p:stCondLst>
                                        </p:cTn>
                                        <p:tgtEl>
                                          <p:spTgt spid="15"/>
                                        </p:tgtEl>
                                      </p:cBhvr>
                                      <p:to x="100000" y="100000"/>
                                    </p:animScale>
                                    <p:animScale>
                                      <p:cBhvr>
                                        <p:cTn id="87" dur="26">
                                          <p:stCondLst>
                                            <p:cond delay="1808"/>
                                          </p:stCondLst>
                                        </p:cTn>
                                        <p:tgtEl>
                                          <p:spTgt spid="15"/>
                                        </p:tgtEl>
                                      </p:cBhvr>
                                      <p:to x="100000" y="95000"/>
                                    </p:animScale>
                                    <p:animScale>
                                      <p:cBhvr>
                                        <p:cTn id="8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88640"/>
            <a:ext cx="6512511" cy="854968"/>
          </a:xfrm>
        </p:spPr>
        <p:txBody>
          <a:bodyPr/>
          <a:lstStyle/>
          <a:p>
            <a:pPr marL="0" indent="0" algn="ctr">
              <a:buNone/>
            </a:pPr>
            <a:r>
              <a:rPr lang="fr-FR" dirty="0" smtClean="0"/>
              <a:t>Tidal energies </a:t>
            </a:r>
            <a:endParaRPr lang="fr-FR" dirty="0"/>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08" y="692696"/>
            <a:ext cx="2213022" cy="2950100"/>
          </a:xfrm>
          <a:prstGeom prst="rect">
            <a:avLst/>
          </a:prstGeom>
        </p:spPr>
      </p:pic>
      <p:sp>
        <p:nvSpPr>
          <p:cNvPr id="3" name="Pensées 2"/>
          <p:cNvSpPr/>
          <p:nvPr/>
        </p:nvSpPr>
        <p:spPr>
          <a:xfrm>
            <a:off x="2385496" y="1035640"/>
            <a:ext cx="2160240" cy="1008112"/>
          </a:xfrm>
          <a:prstGeom prst="cloudCallout">
            <a:avLst>
              <a:gd name="adj1" fmla="val -97956"/>
              <a:gd name="adj2" fmla="val 4310"/>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What is it ?</a:t>
            </a:r>
            <a:endParaRPr lang="en-US" dirty="0">
              <a:solidFill>
                <a:schemeClr val="tx1"/>
              </a:solidFill>
            </a:endParaRPr>
          </a:p>
        </p:txBody>
      </p:sp>
      <p:sp>
        <p:nvSpPr>
          <p:cNvPr id="6" name="ZoneTexte 5"/>
          <p:cNvSpPr txBox="1"/>
          <p:nvPr/>
        </p:nvSpPr>
        <p:spPr>
          <a:xfrm>
            <a:off x="2699284" y="2000536"/>
            <a:ext cx="4248472" cy="1815882"/>
          </a:xfrm>
          <a:prstGeom prst="rect">
            <a:avLst/>
          </a:prstGeom>
          <a:noFill/>
        </p:spPr>
        <p:txBody>
          <a:bodyPr wrap="square" rtlCol="0">
            <a:spAutoFit/>
          </a:bodyPr>
          <a:lstStyle/>
          <a:p>
            <a:r>
              <a:rPr lang="fr-FR" sz="1600" dirty="0" smtClean="0"/>
              <a:t>It’s the energy contained in the tides which creates water currents.</a:t>
            </a:r>
          </a:p>
          <a:p>
            <a:r>
              <a:rPr lang="fr-FR" sz="1600" dirty="0" smtClean="0"/>
              <a:t>These </a:t>
            </a:r>
            <a:r>
              <a:rPr lang="fr-FR" sz="1600" dirty="0" err="1" smtClean="0"/>
              <a:t>movements</a:t>
            </a:r>
            <a:r>
              <a:rPr lang="fr-FR" sz="1600" dirty="0" smtClean="0"/>
              <a:t> are due to the combined actions of the moon and the sun on the earth.</a:t>
            </a:r>
          </a:p>
          <a:p>
            <a:r>
              <a:rPr lang="fr-FR" sz="1600" dirty="0" smtClean="0"/>
              <a:t>Turbines are placed in these currents in order to extract part of the energy to produce electricity.</a:t>
            </a:r>
            <a:endParaRPr lang="en-US" sz="1600" dirty="0"/>
          </a:p>
        </p:txBody>
      </p:sp>
      <p:sp>
        <p:nvSpPr>
          <p:cNvPr id="9" name="Rectangle à coins arrondis 8"/>
          <p:cNvSpPr/>
          <p:nvPr/>
        </p:nvSpPr>
        <p:spPr>
          <a:xfrm>
            <a:off x="5808" y="2924944"/>
            <a:ext cx="1440160" cy="1152128"/>
          </a:xfrm>
          <a:prstGeom prst="wedgeRoundRectCallout">
            <a:avLst>
              <a:gd name="adj1" fmla="val -1785"/>
              <a:gd name="adj2" fmla="val -97026"/>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I live and work in the water</a:t>
            </a:r>
            <a:endParaRPr lang="en-US"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518744"/>
            <a:ext cx="2736304" cy="2088232"/>
          </a:xfrm>
          <a:prstGeom prst="rect">
            <a:avLst/>
          </a:prstGeom>
        </p:spPr>
      </p:pic>
      <p:sp>
        <p:nvSpPr>
          <p:cNvPr id="7" name="ZoneTexte 6"/>
          <p:cNvSpPr txBox="1"/>
          <p:nvPr/>
        </p:nvSpPr>
        <p:spPr>
          <a:xfrm>
            <a:off x="2398485" y="3846239"/>
            <a:ext cx="4742773" cy="461665"/>
          </a:xfrm>
          <a:prstGeom prst="rect">
            <a:avLst/>
          </a:prstGeom>
          <a:noFill/>
        </p:spPr>
        <p:txBody>
          <a:bodyPr wrap="none" rtlCol="0">
            <a:spAutoFit/>
          </a:bodyPr>
          <a:lstStyle/>
          <a:p>
            <a:r>
              <a:rPr lang="fr-FR" sz="2400" dirty="0">
                <a:solidFill>
                  <a:srgbClr val="FFC000"/>
                </a:solidFill>
              </a:rPr>
              <a:t>T</a:t>
            </a:r>
            <a:r>
              <a:rPr lang="fr-FR" sz="2400" dirty="0" smtClean="0">
                <a:solidFill>
                  <a:srgbClr val="FFC000"/>
                </a:solidFill>
              </a:rPr>
              <a:t>he </a:t>
            </a:r>
            <a:r>
              <a:rPr lang="fr-FR" sz="2400" dirty="0" err="1" smtClean="0">
                <a:solidFill>
                  <a:srgbClr val="FFC000"/>
                </a:solidFill>
              </a:rPr>
              <a:t>different</a:t>
            </a:r>
            <a:r>
              <a:rPr lang="fr-FR" sz="2400" dirty="0" smtClean="0">
                <a:solidFill>
                  <a:srgbClr val="FFC000"/>
                </a:solidFill>
              </a:rPr>
              <a:t> types of tidal turbine</a:t>
            </a:r>
            <a:endParaRPr lang="fr-FR" sz="2400" dirty="0">
              <a:solidFill>
                <a:srgbClr val="FFC000"/>
              </a:solidFill>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2751" y="4526313"/>
            <a:ext cx="2705970" cy="2088232"/>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520413" y="4243636"/>
            <a:ext cx="2079838" cy="2664295"/>
          </a:xfrm>
          <a:prstGeom prst="rect">
            <a:avLst/>
          </a:prstGeom>
        </p:spPr>
      </p:pic>
    </p:spTree>
    <p:extLst>
      <p:ext uri="{BB962C8B-B14F-4D97-AF65-F5344CB8AC3E}">
        <p14:creationId xmlns:p14="http://schemas.microsoft.com/office/powerpoint/2010/main" val="31440620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p:cTn id="4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6">
                                            <p:txEl>
                                              <p:pRg st="0" end="0"/>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 calcmode="lin" valueType="num">
                                      <p:cBhvr>
                                        <p:cTn id="5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52" dur="500"/>
                                        <p:tgtEl>
                                          <p:spTgt spid="6">
                                            <p:txEl>
                                              <p:pRg st="1" end="1"/>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p:cTn id="5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 calcmode="lin" valueType="num">
                                      <p:cBhvr>
                                        <p:cTn id="6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6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65" dur="1000"/>
                                        <p:tgtEl>
                                          <p:spTgt spid="7">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p:cTn id="70" dur="1000" fill="hold"/>
                                        <p:tgtEl>
                                          <p:spTgt spid="5"/>
                                        </p:tgtEl>
                                        <p:attrNameLst>
                                          <p:attrName>ppt_w</p:attrName>
                                        </p:attrNameLst>
                                      </p:cBhvr>
                                      <p:tavLst>
                                        <p:tav tm="0">
                                          <p:val>
                                            <p:fltVal val="0"/>
                                          </p:val>
                                        </p:tav>
                                        <p:tav tm="100000">
                                          <p:val>
                                            <p:strVal val="#ppt_w"/>
                                          </p:val>
                                        </p:tav>
                                      </p:tavLst>
                                    </p:anim>
                                    <p:anim calcmode="lin" valueType="num">
                                      <p:cBhvr>
                                        <p:cTn id="71" dur="1000" fill="hold"/>
                                        <p:tgtEl>
                                          <p:spTgt spid="5"/>
                                        </p:tgtEl>
                                        <p:attrNameLst>
                                          <p:attrName>ppt_h</p:attrName>
                                        </p:attrNameLst>
                                      </p:cBhvr>
                                      <p:tavLst>
                                        <p:tav tm="0">
                                          <p:val>
                                            <p:fltVal val="0"/>
                                          </p:val>
                                        </p:tav>
                                        <p:tav tm="100000">
                                          <p:val>
                                            <p:strVal val="#ppt_h"/>
                                          </p:val>
                                        </p:tav>
                                      </p:tavLst>
                                    </p:anim>
                                    <p:anim calcmode="lin" valueType="num">
                                      <p:cBhvr>
                                        <p:cTn id="72" dur="1000" fill="hold"/>
                                        <p:tgtEl>
                                          <p:spTgt spid="5"/>
                                        </p:tgtEl>
                                        <p:attrNameLst>
                                          <p:attrName>style.rotation</p:attrName>
                                        </p:attrNameLst>
                                      </p:cBhvr>
                                      <p:tavLst>
                                        <p:tav tm="0">
                                          <p:val>
                                            <p:fltVal val="90"/>
                                          </p:val>
                                        </p:tav>
                                        <p:tav tm="100000">
                                          <p:val>
                                            <p:fltVal val="0"/>
                                          </p:val>
                                        </p:tav>
                                      </p:tavLst>
                                    </p:anim>
                                    <p:animEffect transition="in" filter="fade">
                                      <p:cBhvr>
                                        <p:cTn id="73" dur="1000"/>
                                        <p:tgtEl>
                                          <p:spTgt spid="5"/>
                                        </p:tgtEl>
                                      </p:cBhvr>
                                    </p:animEffect>
                                  </p:childTnLst>
                                </p:cTn>
                              </p:par>
                              <p:par>
                                <p:cTn id="74" presetID="31" presetClass="entr" presetSubtype="0"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1000" fill="hold"/>
                                        <p:tgtEl>
                                          <p:spTgt spid="8"/>
                                        </p:tgtEl>
                                        <p:attrNameLst>
                                          <p:attrName>ppt_w</p:attrName>
                                        </p:attrNameLst>
                                      </p:cBhvr>
                                      <p:tavLst>
                                        <p:tav tm="0">
                                          <p:val>
                                            <p:fltVal val="0"/>
                                          </p:val>
                                        </p:tav>
                                        <p:tav tm="100000">
                                          <p:val>
                                            <p:strVal val="#ppt_w"/>
                                          </p:val>
                                        </p:tav>
                                      </p:tavLst>
                                    </p:anim>
                                    <p:anim calcmode="lin" valueType="num">
                                      <p:cBhvr>
                                        <p:cTn id="77" dur="1000" fill="hold"/>
                                        <p:tgtEl>
                                          <p:spTgt spid="8"/>
                                        </p:tgtEl>
                                        <p:attrNameLst>
                                          <p:attrName>ppt_h</p:attrName>
                                        </p:attrNameLst>
                                      </p:cBhvr>
                                      <p:tavLst>
                                        <p:tav tm="0">
                                          <p:val>
                                            <p:fltVal val="0"/>
                                          </p:val>
                                        </p:tav>
                                        <p:tav tm="100000">
                                          <p:val>
                                            <p:strVal val="#ppt_h"/>
                                          </p:val>
                                        </p:tav>
                                      </p:tavLst>
                                    </p:anim>
                                    <p:anim calcmode="lin" valueType="num">
                                      <p:cBhvr>
                                        <p:cTn id="78" dur="1000" fill="hold"/>
                                        <p:tgtEl>
                                          <p:spTgt spid="8"/>
                                        </p:tgtEl>
                                        <p:attrNameLst>
                                          <p:attrName>style.rotation</p:attrName>
                                        </p:attrNameLst>
                                      </p:cBhvr>
                                      <p:tavLst>
                                        <p:tav tm="0">
                                          <p:val>
                                            <p:fltVal val="90"/>
                                          </p:val>
                                        </p:tav>
                                        <p:tav tm="100000">
                                          <p:val>
                                            <p:fltVal val="0"/>
                                          </p:val>
                                        </p:tav>
                                      </p:tavLst>
                                    </p:anim>
                                    <p:animEffect transition="in" filter="fade">
                                      <p:cBhvr>
                                        <p:cTn id="79" dur="1000"/>
                                        <p:tgtEl>
                                          <p:spTgt spid="8"/>
                                        </p:tgtEl>
                                      </p:cBhvr>
                                    </p:animEffect>
                                  </p:childTnLst>
                                </p:cTn>
                              </p:par>
                              <p:par>
                                <p:cTn id="80" presetID="31" presetClass="entr" presetSubtype="0"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p:cTn id="82" dur="1000" fill="hold"/>
                                        <p:tgtEl>
                                          <p:spTgt spid="10"/>
                                        </p:tgtEl>
                                        <p:attrNameLst>
                                          <p:attrName>ppt_w</p:attrName>
                                        </p:attrNameLst>
                                      </p:cBhvr>
                                      <p:tavLst>
                                        <p:tav tm="0">
                                          <p:val>
                                            <p:fltVal val="0"/>
                                          </p:val>
                                        </p:tav>
                                        <p:tav tm="100000">
                                          <p:val>
                                            <p:strVal val="#ppt_w"/>
                                          </p:val>
                                        </p:tav>
                                      </p:tavLst>
                                    </p:anim>
                                    <p:anim calcmode="lin" valueType="num">
                                      <p:cBhvr>
                                        <p:cTn id="83" dur="1000" fill="hold"/>
                                        <p:tgtEl>
                                          <p:spTgt spid="10"/>
                                        </p:tgtEl>
                                        <p:attrNameLst>
                                          <p:attrName>ppt_h</p:attrName>
                                        </p:attrNameLst>
                                      </p:cBhvr>
                                      <p:tavLst>
                                        <p:tav tm="0">
                                          <p:val>
                                            <p:fltVal val="0"/>
                                          </p:val>
                                        </p:tav>
                                        <p:tav tm="100000">
                                          <p:val>
                                            <p:strVal val="#ppt_h"/>
                                          </p:val>
                                        </p:tav>
                                      </p:tavLst>
                                    </p:anim>
                                    <p:anim calcmode="lin" valueType="num">
                                      <p:cBhvr>
                                        <p:cTn id="84" dur="1000" fill="hold"/>
                                        <p:tgtEl>
                                          <p:spTgt spid="10"/>
                                        </p:tgtEl>
                                        <p:attrNameLst>
                                          <p:attrName>style.rotation</p:attrName>
                                        </p:attrNameLst>
                                      </p:cBhvr>
                                      <p:tavLst>
                                        <p:tav tm="0">
                                          <p:val>
                                            <p:fltVal val="90"/>
                                          </p:val>
                                        </p:tav>
                                        <p:tav tm="100000">
                                          <p:val>
                                            <p:fltVal val="0"/>
                                          </p:val>
                                        </p:tav>
                                      </p:tavLst>
                                    </p:anim>
                                    <p:animEffect transition="in" filter="fade">
                                      <p:cBhvr>
                                        <p:cTn id="8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852704"/>
          </a:xfrm>
        </p:spPr>
        <p:txBody>
          <a:bodyPr/>
          <a:lstStyle/>
          <a:p>
            <a:pPr algn="ctr"/>
            <a:r>
              <a:rPr lang="fr-FR" dirty="0" smtClean="0"/>
              <a:t>The </a:t>
            </a:r>
            <a:r>
              <a:rPr lang="fr-FR" dirty="0" err="1" smtClean="0"/>
              <a:t>movement</a:t>
            </a:r>
            <a:r>
              <a:rPr lang="fr-FR" dirty="0" smtClean="0"/>
              <a:t> of the ocean</a:t>
            </a:r>
            <a:endParaRPr lang="en-US" dirty="0"/>
          </a:p>
        </p:txBody>
      </p:sp>
      <p:pic>
        <p:nvPicPr>
          <p:cNvPr id="10" name="Espace réservé du conten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00808"/>
            <a:ext cx="3960440" cy="2520280"/>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671948"/>
            <a:ext cx="3923929" cy="2549140"/>
          </a:xfrm>
          <a:prstGeom prst="rect">
            <a:avLst/>
          </a:prstGeom>
        </p:spPr>
      </p:pic>
      <p:sp>
        <p:nvSpPr>
          <p:cNvPr id="12" name="Flèche droite 11"/>
          <p:cNvSpPr/>
          <p:nvPr/>
        </p:nvSpPr>
        <p:spPr>
          <a:xfrm>
            <a:off x="4067944" y="2653934"/>
            <a:ext cx="1008112" cy="288032"/>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ZoneTexte 15"/>
          <p:cNvSpPr txBox="1"/>
          <p:nvPr/>
        </p:nvSpPr>
        <p:spPr>
          <a:xfrm>
            <a:off x="539552" y="4358208"/>
            <a:ext cx="2843808" cy="2031325"/>
          </a:xfrm>
          <a:prstGeom prst="rect">
            <a:avLst/>
          </a:prstGeom>
          <a:noFill/>
        </p:spPr>
        <p:txBody>
          <a:bodyPr wrap="square" rtlCol="0">
            <a:spAutoFit/>
          </a:bodyPr>
          <a:lstStyle/>
          <a:p>
            <a:pPr algn="ctr"/>
            <a:r>
              <a:rPr lang="fr-FR" dirty="0" smtClean="0"/>
              <a:t>This is the </a:t>
            </a:r>
            <a:r>
              <a:rPr lang="fr-FR" dirty="0" err="1" smtClean="0"/>
              <a:t>low</a:t>
            </a:r>
            <a:r>
              <a:rPr lang="fr-FR" dirty="0" smtClean="0"/>
              <a:t> </a:t>
            </a:r>
            <a:r>
              <a:rPr lang="fr-FR" dirty="0" err="1" smtClean="0"/>
              <a:t>tide</a:t>
            </a:r>
            <a:r>
              <a:rPr lang="fr-FR" dirty="0" smtClean="0"/>
              <a:t>, the water </a:t>
            </a:r>
            <a:r>
              <a:rPr lang="fr-FR" dirty="0" err="1" smtClean="0"/>
              <a:t>goes</a:t>
            </a:r>
            <a:r>
              <a:rPr lang="fr-FR" dirty="0" smtClean="0"/>
              <a:t> down </a:t>
            </a:r>
            <a:r>
              <a:rPr lang="fr-FR" dirty="0" err="1" smtClean="0"/>
              <a:t>because</a:t>
            </a:r>
            <a:r>
              <a:rPr lang="fr-FR" dirty="0" smtClean="0"/>
              <a:t> of the influences of the moon and the sun.</a:t>
            </a:r>
          </a:p>
          <a:p>
            <a:pPr algn="ctr"/>
            <a:r>
              <a:rPr lang="fr-FR" dirty="0" err="1" smtClean="0"/>
              <a:t>Now</a:t>
            </a:r>
            <a:r>
              <a:rPr lang="fr-FR" dirty="0" smtClean="0"/>
              <a:t> </a:t>
            </a:r>
            <a:r>
              <a:rPr lang="fr-FR" dirty="0" err="1" smtClean="0"/>
              <a:t>you</a:t>
            </a:r>
            <a:r>
              <a:rPr lang="fr-FR" dirty="0" smtClean="0"/>
              <a:t> can </a:t>
            </a:r>
            <a:r>
              <a:rPr lang="fr-FR" dirty="0" err="1" smtClean="0"/>
              <a:t>see</a:t>
            </a:r>
            <a:r>
              <a:rPr lang="fr-FR" dirty="0" smtClean="0"/>
              <a:t> the road in the middle of the water.</a:t>
            </a:r>
          </a:p>
          <a:p>
            <a:pPr algn="ctr"/>
            <a:endParaRPr lang="en-US" dirty="0"/>
          </a:p>
        </p:txBody>
      </p:sp>
      <p:sp>
        <p:nvSpPr>
          <p:cNvPr id="20" name="ZoneTexte 19"/>
          <p:cNvSpPr txBox="1"/>
          <p:nvPr/>
        </p:nvSpPr>
        <p:spPr>
          <a:xfrm>
            <a:off x="5508104" y="4365104"/>
            <a:ext cx="3347864" cy="923330"/>
          </a:xfrm>
          <a:prstGeom prst="rect">
            <a:avLst/>
          </a:prstGeom>
          <a:noFill/>
        </p:spPr>
        <p:txBody>
          <a:bodyPr wrap="square" rtlCol="0">
            <a:spAutoFit/>
          </a:bodyPr>
          <a:lstStyle/>
          <a:p>
            <a:pPr algn="ctr"/>
            <a:r>
              <a:rPr lang="fr-FR" dirty="0" smtClean="0"/>
              <a:t>This is the high </a:t>
            </a:r>
            <a:r>
              <a:rPr lang="fr-FR" dirty="0" err="1" smtClean="0"/>
              <a:t>tide</a:t>
            </a:r>
            <a:r>
              <a:rPr lang="fr-FR" dirty="0" smtClean="0"/>
              <a:t>. </a:t>
            </a:r>
          </a:p>
          <a:p>
            <a:pPr algn="ctr"/>
            <a:r>
              <a:rPr lang="fr-FR" dirty="0" err="1" smtClean="0"/>
              <a:t>We</a:t>
            </a:r>
            <a:r>
              <a:rPr lang="fr-FR" dirty="0" smtClean="0"/>
              <a:t> </a:t>
            </a:r>
            <a:r>
              <a:rPr lang="fr-FR" dirty="0" err="1" smtClean="0"/>
              <a:t>can’t</a:t>
            </a:r>
            <a:r>
              <a:rPr lang="fr-FR" dirty="0" smtClean="0"/>
              <a:t> </a:t>
            </a:r>
            <a:r>
              <a:rPr lang="fr-FR" dirty="0" err="1" smtClean="0"/>
              <a:t>see</a:t>
            </a:r>
            <a:r>
              <a:rPr lang="fr-FR" dirty="0" smtClean="0"/>
              <a:t> the road , </a:t>
            </a:r>
            <a:r>
              <a:rPr lang="fr-FR" dirty="0" err="1" smtClean="0"/>
              <a:t>we</a:t>
            </a:r>
            <a:r>
              <a:rPr lang="fr-FR" dirty="0" smtClean="0"/>
              <a:t> </a:t>
            </a:r>
            <a:r>
              <a:rPr lang="fr-FR" dirty="0" err="1" smtClean="0"/>
              <a:t>only</a:t>
            </a:r>
            <a:r>
              <a:rPr lang="fr-FR" dirty="0" smtClean="0"/>
              <a:t> </a:t>
            </a:r>
            <a:r>
              <a:rPr lang="fr-FR" dirty="0" err="1" smtClean="0"/>
              <a:t>see</a:t>
            </a:r>
            <a:r>
              <a:rPr lang="fr-FR" dirty="0" smtClean="0"/>
              <a:t> the water.</a:t>
            </a:r>
            <a:endParaRPr lang="en-US" dirty="0"/>
          </a:p>
        </p:txBody>
      </p:sp>
    </p:spTree>
    <p:extLst>
      <p:ext uri="{BB962C8B-B14F-4D97-AF65-F5344CB8AC3E}">
        <p14:creationId xmlns:p14="http://schemas.microsoft.com/office/powerpoint/2010/main" val="2888132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1000"/>
                                        <p:tgtEl>
                                          <p:spTgt spid="16">
                                            <p:txEl>
                                              <p:pRg st="0" end="0"/>
                                            </p:txEl>
                                          </p:spTgt>
                                        </p:tgtEl>
                                      </p:cBhvr>
                                    </p:animEffect>
                                    <p:anim calcmode="lin" valueType="num">
                                      <p:cBhvr>
                                        <p:cTn id="31"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Effect transition="in" filter="fade">
                                      <p:cBhvr>
                                        <p:cTn id="35" dur="1000"/>
                                        <p:tgtEl>
                                          <p:spTgt spid="16">
                                            <p:txEl>
                                              <p:pRg st="1" end="1"/>
                                            </p:txEl>
                                          </p:spTgt>
                                        </p:tgtEl>
                                      </p:cBhvr>
                                    </p:animEffect>
                                    <p:anim calcmode="lin" valueType="num">
                                      <p:cBhvr>
                                        <p:cTn id="3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80">
                                          <p:stCondLst>
                                            <p:cond delay="0"/>
                                          </p:stCondLst>
                                        </p:cTn>
                                        <p:tgtEl>
                                          <p:spTgt spid="12"/>
                                        </p:tgtEl>
                                      </p:cBhvr>
                                    </p:animEffect>
                                    <p:anim calcmode="lin" valueType="num">
                                      <p:cBhvr>
                                        <p:cTn id="4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8" dur="26">
                                          <p:stCondLst>
                                            <p:cond delay="650"/>
                                          </p:stCondLst>
                                        </p:cTn>
                                        <p:tgtEl>
                                          <p:spTgt spid="12"/>
                                        </p:tgtEl>
                                      </p:cBhvr>
                                      <p:to x="100000" y="60000"/>
                                    </p:animScale>
                                    <p:animScale>
                                      <p:cBhvr>
                                        <p:cTn id="49" dur="166" decel="50000">
                                          <p:stCondLst>
                                            <p:cond delay="676"/>
                                          </p:stCondLst>
                                        </p:cTn>
                                        <p:tgtEl>
                                          <p:spTgt spid="12"/>
                                        </p:tgtEl>
                                      </p:cBhvr>
                                      <p:to x="100000" y="100000"/>
                                    </p:animScale>
                                    <p:animScale>
                                      <p:cBhvr>
                                        <p:cTn id="50" dur="26">
                                          <p:stCondLst>
                                            <p:cond delay="1312"/>
                                          </p:stCondLst>
                                        </p:cTn>
                                        <p:tgtEl>
                                          <p:spTgt spid="12"/>
                                        </p:tgtEl>
                                      </p:cBhvr>
                                      <p:to x="100000" y="80000"/>
                                    </p:animScale>
                                    <p:animScale>
                                      <p:cBhvr>
                                        <p:cTn id="51" dur="166" decel="50000">
                                          <p:stCondLst>
                                            <p:cond delay="1338"/>
                                          </p:stCondLst>
                                        </p:cTn>
                                        <p:tgtEl>
                                          <p:spTgt spid="12"/>
                                        </p:tgtEl>
                                      </p:cBhvr>
                                      <p:to x="100000" y="100000"/>
                                    </p:animScale>
                                    <p:animScale>
                                      <p:cBhvr>
                                        <p:cTn id="52" dur="26">
                                          <p:stCondLst>
                                            <p:cond delay="1642"/>
                                          </p:stCondLst>
                                        </p:cTn>
                                        <p:tgtEl>
                                          <p:spTgt spid="12"/>
                                        </p:tgtEl>
                                      </p:cBhvr>
                                      <p:to x="100000" y="90000"/>
                                    </p:animScale>
                                    <p:animScale>
                                      <p:cBhvr>
                                        <p:cTn id="53" dur="166" decel="50000">
                                          <p:stCondLst>
                                            <p:cond delay="1668"/>
                                          </p:stCondLst>
                                        </p:cTn>
                                        <p:tgtEl>
                                          <p:spTgt spid="12"/>
                                        </p:tgtEl>
                                      </p:cBhvr>
                                      <p:to x="100000" y="100000"/>
                                    </p:animScale>
                                    <p:animScale>
                                      <p:cBhvr>
                                        <p:cTn id="54" dur="26">
                                          <p:stCondLst>
                                            <p:cond delay="1808"/>
                                          </p:stCondLst>
                                        </p:cTn>
                                        <p:tgtEl>
                                          <p:spTgt spid="12"/>
                                        </p:tgtEl>
                                      </p:cBhvr>
                                      <p:to x="100000" y="95000"/>
                                    </p:animScale>
                                    <p:animScale>
                                      <p:cBhvr>
                                        <p:cTn id="55" dur="166" decel="50000">
                                          <p:stCondLst>
                                            <p:cond delay="1834"/>
                                          </p:stCondLst>
                                        </p:cTn>
                                        <p:tgtEl>
                                          <p:spTgt spid="12"/>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heel(1)">
                                      <p:cBhvr>
                                        <p:cTn id="60" dur="2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0">
                                            <p:txEl>
                                              <p:pRg st="0" end="0"/>
                                            </p:txEl>
                                          </p:spTgt>
                                        </p:tgtEl>
                                        <p:attrNameLst>
                                          <p:attrName>style.visibility</p:attrName>
                                        </p:attrNameLst>
                                      </p:cBhvr>
                                      <p:to>
                                        <p:strVal val="visible"/>
                                      </p:to>
                                    </p:set>
                                    <p:animEffect transition="in" filter="wipe(down)">
                                      <p:cBhvr>
                                        <p:cTn id="65" dur="500"/>
                                        <p:tgtEl>
                                          <p:spTgt spid="20">
                                            <p:txEl>
                                              <p:pRg st="0" end="0"/>
                                            </p:txEl>
                                          </p:spTgt>
                                        </p:tgtEl>
                                      </p:cBhvr>
                                    </p:animEffect>
                                  </p:childTnLst>
                                </p:cTn>
                              </p:par>
                              <p:par>
                                <p:cTn id="66" presetID="22" presetClass="entr" presetSubtype="4" fill="hold" nodeType="withEffect">
                                  <p:stCondLst>
                                    <p:cond delay="0"/>
                                  </p:stCondLst>
                                  <p:childTnLst>
                                    <p:set>
                                      <p:cBhvr>
                                        <p:cTn id="67" dur="1" fill="hold">
                                          <p:stCondLst>
                                            <p:cond delay="0"/>
                                          </p:stCondLst>
                                        </p:cTn>
                                        <p:tgtEl>
                                          <p:spTgt spid="20">
                                            <p:txEl>
                                              <p:pRg st="1" end="1"/>
                                            </p:txEl>
                                          </p:spTgt>
                                        </p:tgtEl>
                                        <p:attrNameLst>
                                          <p:attrName>style.visibility</p:attrName>
                                        </p:attrNameLst>
                                      </p:cBhvr>
                                      <p:to>
                                        <p:strVal val="visible"/>
                                      </p:to>
                                    </p:set>
                                    <p:animEffect transition="in" filter="wipe(down)">
                                      <p:cBhvr>
                                        <p:cTn id="68"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878101"/>
            <a:ext cx="8229600" cy="1143000"/>
          </a:xfrm>
        </p:spPr>
        <p:txBody>
          <a:bodyPr>
            <a:normAutofit fontScale="90000"/>
          </a:bodyPr>
          <a:lstStyle/>
          <a:p>
            <a:r>
              <a:rPr lang="fr-FR" dirty="0" smtClean="0"/>
              <a:t>Advantages of the tidal resource </a:t>
            </a:r>
            <a:endParaRPr lang="en-US" dirty="0"/>
          </a:p>
        </p:txBody>
      </p:sp>
      <p:sp>
        <p:nvSpPr>
          <p:cNvPr id="3" name="Espace réservé du contenu 2"/>
          <p:cNvSpPr>
            <a:spLocks noGrp="1"/>
          </p:cNvSpPr>
          <p:nvPr>
            <p:ph idx="1"/>
          </p:nvPr>
        </p:nvSpPr>
        <p:spPr>
          <a:xfrm>
            <a:off x="251520" y="4077072"/>
            <a:ext cx="8229600" cy="4389120"/>
          </a:xfrm>
        </p:spPr>
        <p:txBody>
          <a:bodyPr/>
          <a:lstStyle/>
          <a:p>
            <a:pPr>
              <a:buFont typeface="Arial" panose="020B0604020202020204" pitchFamily="34" charset="0"/>
              <a:buChar char="•"/>
            </a:pPr>
            <a:r>
              <a:rPr lang="fr-FR" dirty="0" smtClean="0"/>
              <a:t>Predictable tidal currents can be predicted a very long time in advance</a:t>
            </a:r>
          </a:p>
          <a:p>
            <a:pPr>
              <a:buFont typeface="Arial" panose="020B0604020202020204" pitchFamily="34" charset="0"/>
              <a:buChar char="•"/>
            </a:pPr>
            <a:r>
              <a:rPr lang="fr-FR" dirty="0" smtClean="0"/>
              <a:t>Visual « pollution » reduced (sub-marine structure)</a:t>
            </a:r>
          </a:p>
          <a:p>
            <a:pPr>
              <a:buFont typeface="Arial" panose="020B0604020202020204" pitchFamily="34" charset="0"/>
              <a:buChar char="•"/>
            </a:pPr>
            <a:r>
              <a:rPr lang="fr-FR" dirty="0" smtClean="0"/>
              <a:t>Reduced size compared to an equivalent wind turbine.</a:t>
            </a:r>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404664"/>
            <a:ext cx="2088232" cy="2784309"/>
          </a:xfrm>
          <a:prstGeom prst="rect">
            <a:avLst/>
          </a:prstGeom>
        </p:spPr>
      </p:pic>
      <p:sp>
        <p:nvSpPr>
          <p:cNvPr id="5" name="Pensées 4"/>
          <p:cNvSpPr/>
          <p:nvPr/>
        </p:nvSpPr>
        <p:spPr>
          <a:xfrm>
            <a:off x="3585592" y="764704"/>
            <a:ext cx="2138536" cy="1253880"/>
          </a:xfrm>
          <a:prstGeom prst="cloudCallout">
            <a:avLst>
              <a:gd name="adj1" fmla="val -129007"/>
              <a:gd name="adj2" fmla="val -18505"/>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These are my advantages</a:t>
            </a:r>
            <a:endParaRPr lang="en-US" dirty="0"/>
          </a:p>
        </p:txBody>
      </p:sp>
    </p:spTree>
    <p:extLst>
      <p:ext uri="{BB962C8B-B14F-4D97-AF65-F5344CB8AC3E}">
        <p14:creationId xmlns:p14="http://schemas.microsoft.com/office/powerpoint/2010/main" val="21204780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u conten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428" y="1376692"/>
            <a:ext cx="3312368" cy="2484276"/>
          </a:xfrm>
          <a:prstGeom prst="rect">
            <a:avLst/>
          </a:prstGeom>
        </p:spPr>
      </p:pic>
      <p:sp>
        <p:nvSpPr>
          <p:cNvPr id="2" name="Titre 1"/>
          <p:cNvSpPr>
            <a:spLocks noGrp="1"/>
          </p:cNvSpPr>
          <p:nvPr>
            <p:ph type="title"/>
          </p:nvPr>
        </p:nvSpPr>
        <p:spPr>
          <a:xfrm>
            <a:off x="467544" y="332656"/>
            <a:ext cx="8229600" cy="782960"/>
          </a:xfrm>
        </p:spPr>
        <p:txBody>
          <a:bodyPr>
            <a:normAutofit fontScale="90000"/>
          </a:bodyPr>
          <a:lstStyle/>
          <a:p>
            <a:pPr algn="ctr"/>
            <a:r>
              <a:rPr lang="fr-FR" dirty="0" smtClean="0"/>
              <a:t>Offshore wind energy</a:t>
            </a:r>
            <a:endParaRPr lang="en-US"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428" y="1360624"/>
            <a:ext cx="3312368" cy="2484276"/>
          </a:xfrm>
        </p:spPr>
      </p:pic>
      <p:sp>
        <p:nvSpPr>
          <p:cNvPr id="5" name="Rectangle à coins arrondis 4"/>
          <p:cNvSpPr/>
          <p:nvPr/>
        </p:nvSpPr>
        <p:spPr>
          <a:xfrm>
            <a:off x="971600" y="3860968"/>
            <a:ext cx="1872208" cy="1170472"/>
          </a:xfrm>
          <a:prstGeom prst="wedgeRoundRectCallout">
            <a:avLst>
              <a:gd name="adj1" fmla="val 11374"/>
              <a:gd name="adj2" fmla="val -111244"/>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I live in the </a:t>
            </a:r>
            <a:r>
              <a:rPr lang="fr-FR" sz="1400" dirty="0" err="1" smtClean="0"/>
              <a:t>sky</a:t>
            </a:r>
            <a:r>
              <a:rPr lang="fr-FR" sz="1400" dirty="0" smtClean="0"/>
              <a:t> and my job is </a:t>
            </a:r>
            <a:r>
              <a:rPr lang="fr-FR" sz="1400" dirty="0" err="1" smtClean="0"/>
              <a:t>blowing</a:t>
            </a:r>
            <a:r>
              <a:rPr lang="fr-FR" sz="1400" dirty="0" smtClean="0"/>
              <a:t> wind to the wind turbine.</a:t>
            </a:r>
            <a:endParaRPr lang="en-US" sz="1400" dirty="0"/>
          </a:p>
        </p:txBody>
      </p:sp>
      <p:sp>
        <p:nvSpPr>
          <p:cNvPr id="6" name="Pensées 5"/>
          <p:cNvSpPr/>
          <p:nvPr/>
        </p:nvSpPr>
        <p:spPr>
          <a:xfrm>
            <a:off x="4211960" y="1173936"/>
            <a:ext cx="2160240" cy="972688"/>
          </a:xfrm>
          <a:prstGeom prst="cloudCallout">
            <a:avLst>
              <a:gd name="adj1" fmla="val -66548"/>
              <a:gd name="adj2" fmla="val 7754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What is it?</a:t>
            </a:r>
            <a:endParaRPr lang="en-US"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8096" y="2204862"/>
            <a:ext cx="2645881" cy="3527841"/>
          </a:xfrm>
          <a:prstGeom prst="rect">
            <a:avLst/>
          </a:prstGeom>
        </p:spPr>
      </p:pic>
      <p:cxnSp>
        <p:nvCxnSpPr>
          <p:cNvPr id="9" name="Connecteur droit avec flèche 8"/>
          <p:cNvCxnSpPr/>
          <p:nvPr/>
        </p:nvCxnSpPr>
        <p:spPr>
          <a:xfrm>
            <a:off x="7380312" y="3182802"/>
            <a:ext cx="28803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5922432" y="3182802"/>
            <a:ext cx="29260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7299716" y="4982304"/>
            <a:ext cx="368628" cy="9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6156176" y="5064528"/>
            <a:ext cx="21602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Flèche droite 16"/>
          <p:cNvSpPr/>
          <p:nvPr/>
        </p:nvSpPr>
        <p:spPr>
          <a:xfrm rot="1406804">
            <a:off x="4326828" y="28548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p:cNvSpPr txBox="1"/>
          <p:nvPr/>
        </p:nvSpPr>
        <p:spPr>
          <a:xfrm>
            <a:off x="201256" y="5183456"/>
            <a:ext cx="4082712" cy="1477328"/>
          </a:xfrm>
          <a:prstGeom prst="rect">
            <a:avLst/>
          </a:prstGeom>
          <a:noFill/>
        </p:spPr>
        <p:txBody>
          <a:bodyPr wrap="square" rtlCol="0">
            <a:spAutoFit/>
          </a:bodyPr>
          <a:lstStyle/>
          <a:p>
            <a:r>
              <a:rPr lang="fr-FR" dirty="0" smtClean="0"/>
              <a:t>It is a set of </a:t>
            </a:r>
            <a:r>
              <a:rPr lang="fr-FR" dirty="0" err="1" smtClean="0"/>
              <a:t>devices</a:t>
            </a:r>
            <a:r>
              <a:rPr lang="fr-FR" dirty="0" smtClean="0"/>
              <a:t> which </a:t>
            </a:r>
            <a:r>
              <a:rPr lang="fr-FR" dirty="0" err="1" smtClean="0"/>
              <a:t>convert</a:t>
            </a:r>
            <a:r>
              <a:rPr lang="fr-FR" dirty="0" smtClean="0"/>
              <a:t> the </a:t>
            </a:r>
            <a:r>
              <a:rPr lang="fr-FR" dirty="0" err="1" smtClean="0"/>
              <a:t>strength</a:t>
            </a:r>
            <a:r>
              <a:rPr lang="fr-FR" dirty="0" smtClean="0"/>
              <a:t> of </a:t>
            </a:r>
            <a:r>
              <a:rPr lang="fr-FR" dirty="0" err="1" smtClean="0"/>
              <a:t>winds</a:t>
            </a:r>
            <a:r>
              <a:rPr lang="fr-FR" dirty="0" smtClean="0"/>
              <a:t> in </a:t>
            </a:r>
            <a:r>
              <a:rPr lang="fr-FR" dirty="0" err="1" smtClean="0"/>
              <a:t>mechanical</a:t>
            </a:r>
            <a:r>
              <a:rPr lang="fr-FR" dirty="0" smtClean="0"/>
              <a:t> energy</a:t>
            </a:r>
            <a:r>
              <a:rPr lang="en-US" dirty="0" smtClean="0"/>
              <a:t> which is </a:t>
            </a:r>
          </a:p>
          <a:p>
            <a:r>
              <a:rPr lang="fr-FR" dirty="0" smtClean="0"/>
              <a:t>Then </a:t>
            </a:r>
            <a:r>
              <a:rPr lang="fr-FR" dirty="0" err="1" smtClean="0"/>
              <a:t>transformed</a:t>
            </a:r>
            <a:r>
              <a:rPr lang="fr-FR" dirty="0" smtClean="0"/>
              <a:t> </a:t>
            </a:r>
            <a:r>
              <a:rPr lang="fr-FR" dirty="0" err="1" smtClean="0"/>
              <a:t>into</a:t>
            </a:r>
            <a:r>
              <a:rPr lang="fr-FR" dirty="0" smtClean="0"/>
              <a:t> </a:t>
            </a:r>
            <a:r>
              <a:rPr lang="fr-FR" dirty="0" err="1" smtClean="0"/>
              <a:t>electrical</a:t>
            </a:r>
            <a:r>
              <a:rPr lang="fr-FR" dirty="0" smtClean="0"/>
              <a:t> energy.</a:t>
            </a:r>
          </a:p>
        </p:txBody>
      </p:sp>
    </p:spTree>
    <p:extLst>
      <p:ext uri="{BB962C8B-B14F-4D97-AF65-F5344CB8AC3E}">
        <p14:creationId xmlns:p14="http://schemas.microsoft.com/office/powerpoint/2010/main" val="4239487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80">
                                          <p:stCondLst>
                                            <p:cond delay="0"/>
                                          </p:stCondLst>
                                        </p:cTn>
                                        <p:tgtEl>
                                          <p:spTgt spid="17"/>
                                        </p:tgtEl>
                                      </p:cBhvr>
                                    </p:animEffect>
                                    <p:anim calcmode="lin" valueType="num">
                                      <p:cBhvr>
                                        <p:cTn id="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gtEl>
                                      </p:cBhvr>
                                      <p:to x="100000" y="60000"/>
                                    </p:animScale>
                                    <p:animScale>
                                      <p:cBhvr>
                                        <p:cTn id="24" dur="166" decel="50000">
                                          <p:stCondLst>
                                            <p:cond delay="676"/>
                                          </p:stCondLst>
                                        </p:cTn>
                                        <p:tgtEl>
                                          <p:spTgt spid="17"/>
                                        </p:tgtEl>
                                      </p:cBhvr>
                                      <p:to x="100000" y="100000"/>
                                    </p:animScale>
                                    <p:animScale>
                                      <p:cBhvr>
                                        <p:cTn id="25" dur="26">
                                          <p:stCondLst>
                                            <p:cond delay="1312"/>
                                          </p:stCondLst>
                                        </p:cTn>
                                        <p:tgtEl>
                                          <p:spTgt spid="17"/>
                                        </p:tgtEl>
                                      </p:cBhvr>
                                      <p:to x="100000" y="80000"/>
                                    </p:animScale>
                                    <p:animScale>
                                      <p:cBhvr>
                                        <p:cTn id="26" dur="166" decel="50000">
                                          <p:stCondLst>
                                            <p:cond delay="1338"/>
                                          </p:stCondLst>
                                        </p:cTn>
                                        <p:tgtEl>
                                          <p:spTgt spid="17"/>
                                        </p:tgtEl>
                                      </p:cBhvr>
                                      <p:to x="100000" y="100000"/>
                                    </p:animScale>
                                    <p:animScale>
                                      <p:cBhvr>
                                        <p:cTn id="27" dur="26">
                                          <p:stCondLst>
                                            <p:cond delay="1642"/>
                                          </p:stCondLst>
                                        </p:cTn>
                                        <p:tgtEl>
                                          <p:spTgt spid="17"/>
                                        </p:tgtEl>
                                      </p:cBhvr>
                                      <p:to x="100000" y="90000"/>
                                    </p:animScale>
                                    <p:animScale>
                                      <p:cBhvr>
                                        <p:cTn id="28" dur="166" decel="50000">
                                          <p:stCondLst>
                                            <p:cond delay="1668"/>
                                          </p:stCondLst>
                                        </p:cTn>
                                        <p:tgtEl>
                                          <p:spTgt spid="17"/>
                                        </p:tgtEl>
                                      </p:cBhvr>
                                      <p:to x="100000" y="100000"/>
                                    </p:animScale>
                                    <p:animScale>
                                      <p:cBhvr>
                                        <p:cTn id="29" dur="26">
                                          <p:stCondLst>
                                            <p:cond delay="1808"/>
                                          </p:stCondLst>
                                        </p:cTn>
                                        <p:tgtEl>
                                          <p:spTgt spid="17"/>
                                        </p:tgtEl>
                                      </p:cBhvr>
                                      <p:to x="100000" y="95000"/>
                                    </p:animScale>
                                    <p:animScale>
                                      <p:cBhvr>
                                        <p:cTn id="30" dur="166" decel="50000">
                                          <p:stCondLst>
                                            <p:cond delay="1834"/>
                                          </p:stCondLst>
                                        </p:cTn>
                                        <p:tgtEl>
                                          <p:spTgt spid="1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anim calcmode="lin" valueType="num">
                                      <p:cBhvr>
                                        <p:cTn id="36" dur="2000" fill="hold"/>
                                        <p:tgtEl>
                                          <p:spTgt spid="7"/>
                                        </p:tgtEl>
                                        <p:attrNameLst>
                                          <p:attrName>ppt_w</p:attrName>
                                        </p:attrNameLst>
                                      </p:cBhvr>
                                      <p:tavLst>
                                        <p:tav tm="0" fmla="#ppt_w*sin(2.5*pi*$)">
                                          <p:val>
                                            <p:fltVal val="0"/>
                                          </p:val>
                                        </p:tav>
                                        <p:tav tm="100000">
                                          <p:val>
                                            <p:fltVal val="1"/>
                                          </p:val>
                                        </p:tav>
                                      </p:tavLst>
                                    </p:anim>
                                    <p:anim calcmode="lin" valueType="num">
                                      <p:cBhvr>
                                        <p:cTn id="3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wheel(1)">
                                      <p:cBhvr>
                                        <p:cTn id="55" dur="2000"/>
                                        <p:tgtEl>
                                          <p:spTgt spid="19">
                                            <p:txEl>
                                              <p:pRg st="0" end="0"/>
                                            </p:txEl>
                                          </p:spTgt>
                                        </p:tgtEl>
                                      </p:cBhvr>
                                    </p:animEffect>
                                  </p:childTnLst>
                                </p:cTn>
                              </p:par>
                              <p:par>
                                <p:cTn id="56" presetID="21" presetClass="entr" presetSubtype="1" fill="hold" nodeType="withEffect">
                                  <p:stCondLst>
                                    <p:cond delay="0"/>
                                  </p:stCondLst>
                                  <p:childTnLst>
                                    <p:set>
                                      <p:cBhvr>
                                        <p:cTn id="57" dur="1" fill="hold">
                                          <p:stCondLst>
                                            <p:cond delay="0"/>
                                          </p:stCondLst>
                                        </p:cTn>
                                        <p:tgtEl>
                                          <p:spTgt spid="19">
                                            <p:txEl>
                                              <p:pRg st="1" end="1"/>
                                            </p:txEl>
                                          </p:spTgt>
                                        </p:tgtEl>
                                        <p:attrNameLst>
                                          <p:attrName>style.visibility</p:attrName>
                                        </p:attrNameLst>
                                      </p:cBhvr>
                                      <p:to>
                                        <p:strVal val="visible"/>
                                      </p:to>
                                    </p:set>
                                    <p:animEffect transition="in" filter="wheel(1)">
                                      <p:cBhvr>
                                        <p:cTn id="58" dur="2000"/>
                                        <p:tgtEl>
                                          <p:spTgt spid="19">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heel(1)">
                                      <p:cBhvr>
                                        <p:cTn id="63" dur="20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animEffect transition="in" filter="fade">
                                      <p:cBhvr>
                                        <p:cTn id="9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348880"/>
            <a:ext cx="8229600" cy="794352"/>
          </a:xfrm>
        </p:spPr>
        <p:txBody>
          <a:bodyPr>
            <a:normAutofit fontScale="90000"/>
          </a:bodyPr>
          <a:lstStyle/>
          <a:p>
            <a:r>
              <a:rPr lang="fr-FR" dirty="0" smtClean="0"/>
              <a:t>Advantages of the wind energy</a:t>
            </a:r>
            <a:endParaRPr lang="en-US"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1" y="404664"/>
            <a:ext cx="2688299" cy="2016224"/>
          </a:xfrm>
        </p:spPr>
      </p:pic>
      <p:sp>
        <p:nvSpPr>
          <p:cNvPr id="6" name="Rectangle à coins arrondis 5"/>
          <p:cNvSpPr/>
          <p:nvPr/>
        </p:nvSpPr>
        <p:spPr>
          <a:xfrm>
            <a:off x="3028992" y="620688"/>
            <a:ext cx="1471000" cy="936104"/>
          </a:xfrm>
          <a:prstGeom prst="wedgeRoundRectCallout">
            <a:avLst>
              <a:gd name="adj1" fmla="val -87148"/>
              <a:gd name="adj2" fmla="val 42182"/>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These are my advantages</a:t>
            </a:r>
            <a:endParaRPr lang="en-US" dirty="0"/>
          </a:p>
        </p:txBody>
      </p:sp>
      <p:sp>
        <p:nvSpPr>
          <p:cNvPr id="8" name="Espace réservé du contenu 2"/>
          <p:cNvSpPr txBox="1">
            <a:spLocks/>
          </p:cNvSpPr>
          <p:nvPr/>
        </p:nvSpPr>
        <p:spPr>
          <a:xfrm>
            <a:off x="0" y="3284984"/>
            <a:ext cx="8376875" cy="316835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Arial" panose="020B0604020202020204" pitchFamily="34" charset="0"/>
              <a:buChar char="•"/>
            </a:pPr>
            <a:r>
              <a:rPr lang="fr-FR" sz="1800" dirty="0" smtClean="0"/>
              <a:t>The wind </a:t>
            </a:r>
            <a:r>
              <a:rPr lang="fr-FR" sz="1800" dirty="0" err="1" smtClean="0"/>
              <a:t>is</a:t>
            </a:r>
            <a:r>
              <a:rPr lang="fr-FR" sz="1800" dirty="0" smtClean="0"/>
              <a:t> </a:t>
            </a:r>
            <a:r>
              <a:rPr lang="fr-FR" sz="1800" dirty="0" smtClean="0"/>
              <a:t>free.</a:t>
            </a:r>
          </a:p>
          <a:p>
            <a:pPr>
              <a:buFont typeface="Arial" panose="020B0604020202020204" pitchFamily="34" charset="0"/>
              <a:buChar char="•"/>
            </a:pPr>
            <a:r>
              <a:rPr lang="fr-FR" sz="1800" dirty="0" smtClean="0"/>
              <a:t>Wind </a:t>
            </a:r>
            <a:r>
              <a:rPr lang="fr-FR" sz="1800" dirty="0" err="1" smtClean="0"/>
              <a:t>energy</a:t>
            </a:r>
            <a:r>
              <a:rPr lang="fr-FR" sz="1800" dirty="0" smtClean="0"/>
              <a:t> </a:t>
            </a:r>
            <a:r>
              <a:rPr lang="fr-FR" sz="1800" dirty="0" err="1" smtClean="0"/>
              <a:t>is</a:t>
            </a:r>
            <a:r>
              <a:rPr lang="fr-FR" sz="1800" dirty="0" smtClean="0"/>
              <a:t> </a:t>
            </a:r>
            <a:r>
              <a:rPr lang="fr-FR" sz="1800" dirty="0" err="1" smtClean="0"/>
              <a:t>friendly</a:t>
            </a:r>
            <a:r>
              <a:rPr lang="fr-FR" sz="1800" dirty="0" smtClean="0"/>
              <a:t> to the </a:t>
            </a:r>
            <a:r>
              <a:rPr lang="fr-FR" sz="1800" dirty="0" err="1" smtClean="0"/>
              <a:t>environment</a:t>
            </a:r>
            <a:r>
              <a:rPr lang="fr-FR" sz="1800" dirty="0" smtClean="0"/>
              <a:t>, as no </a:t>
            </a:r>
            <a:r>
              <a:rPr lang="fr-FR" sz="1800" dirty="0" err="1" smtClean="0"/>
              <a:t>fossil</a:t>
            </a:r>
            <a:r>
              <a:rPr lang="fr-FR" sz="1800" dirty="0" smtClean="0"/>
              <a:t> fuels are </a:t>
            </a:r>
            <a:r>
              <a:rPr lang="fr-FR" sz="1800" dirty="0" err="1" smtClean="0"/>
              <a:t>burnt</a:t>
            </a:r>
            <a:r>
              <a:rPr lang="fr-FR" sz="1800" dirty="0" smtClean="0"/>
              <a:t> to </a:t>
            </a:r>
            <a:r>
              <a:rPr lang="fr-FR" sz="1800" dirty="0" err="1" smtClean="0"/>
              <a:t>generate</a:t>
            </a:r>
            <a:r>
              <a:rPr lang="fr-FR" sz="1800" dirty="0" smtClean="0"/>
              <a:t> </a:t>
            </a:r>
            <a:r>
              <a:rPr lang="fr-FR" sz="1800" dirty="0" err="1" smtClean="0"/>
              <a:t>electricity</a:t>
            </a:r>
            <a:r>
              <a:rPr lang="fr-FR" sz="1800" dirty="0"/>
              <a:t> </a:t>
            </a:r>
            <a:r>
              <a:rPr lang="fr-FR" sz="1800" dirty="0" smtClean="0"/>
              <a:t>from wind </a:t>
            </a:r>
            <a:r>
              <a:rPr lang="fr-FR" sz="1800" dirty="0" err="1" smtClean="0"/>
              <a:t>energy</a:t>
            </a:r>
            <a:r>
              <a:rPr lang="fr-FR" sz="1800" dirty="0" smtClean="0"/>
              <a:t>.</a:t>
            </a:r>
          </a:p>
          <a:p>
            <a:pPr>
              <a:buFont typeface="Arial" panose="020B0604020202020204" pitchFamily="34" charset="0"/>
              <a:buChar char="•"/>
            </a:pPr>
            <a:r>
              <a:rPr lang="fr-FR" sz="1800" dirty="0" smtClean="0"/>
              <a:t>Wind turbines </a:t>
            </a:r>
            <a:r>
              <a:rPr lang="fr-FR" sz="1800" dirty="0" err="1" smtClean="0"/>
              <a:t>take</a:t>
            </a:r>
            <a:r>
              <a:rPr lang="fr-FR" sz="1800" dirty="0" smtClean="0"/>
              <a:t> up </a:t>
            </a:r>
            <a:r>
              <a:rPr lang="fr-FR" sz="1800" dirty="0" err="1" smtClean="0"/>
              <a:t>less</a:t>
            </a:r>
            <a:r>
              <a:rPr lang="fr-FR" sz="1800" dirty="0" smtClean="0"/>
              <a:t> </a:t>
            </a:r>
            <a:r>
              <a:rPr lang="fr-FR" sz="1800" dirty="0" err="1" smtClean="0"/>
              <a:t>space</a:t>
            </a:r>
            <a:r>
              <a:rPr lang="fr-FR" sz="1800" dirty="0" smtClean="0"/>
              <a:t> </a:t>
            </a:r>
            <a:r>
              <a:rPr lang="fr-FR" sz="1800" dirty="0" err="1" smtClean="0"/>
              <a:t>than</a:t>
            </a:r>
            <a:r>
              <a:rPr lang="fr-FR" sz="1800" dirty="0" smtClean="0"/>
              <a:t> the </a:t>
            </a:r>
            <a:r>
              <a:rPr lang="fr-FR" sz="1800" dirty="0" err="1" smtClean="0"/>
              <a:t>average</a:t>
            </a:r>
            <a:r>
              <a:rPr lang="fr-FR" sz="1800" dirty="0" smtClean="0"/>
              <a:t> power station.</a:t>
            </a:r>
          </a:p>
          <a:p>
            <a:pPr>
              <a:buFont typeface="Arial" panose="020B0604020202020204" pitchFamily="34" charset="0"/>
              <a:buChar char="•"/>
            </a:pPr>
            <a:r>
              <a:rPr lang="fr-FR" sz="1800" dirty="0" err="1" smtClean="0"/>
              <a:t>Newer</a:t>
            </a:r>
            <a:r>
              <a:rPr lang="fr-FR" sz="1800" dirty="0" smtClean="0"/>
              <a:t> technologies are </a:t>
            </a:r>
            <a:r>
              <a:rPr lang="fr-FR" sz="1800" dirty="0" err="1" smtClean="0"/>
              <a:t>making</a:t>
            </a:r>
            <a:r>
              <a:rPr lang="fr-FR" sz="1800" dirty="0" smtClean="0"/>
              <a:t> the extraction of wind </a:t>
            </a:r>
            <a:r>
              <a:rPr lang="fr-FR" sz="1800" dirty="0" err="1" smtClean="0"/>
              <a:t>energy</a:t>
            </a:r>
            <a:r>
              <a:rPr lang="fr-FR" sz="1800" dirty="0" smtClean="0"/>
              <a:t> </a:t>
            </a:r>
            <a:r>
              <a:rPr lang="fr-FR" sz="1800" dirty="0" err="1" smtClean="0"/>
              <a:t>much</a:t>
            </a:r>
            <a:r>
              <a:rPr lang="fr-FR" sz="1800" dirty="0" smtClean="0"/>
              <a:t> more efficient.</a:t>
            </a:r>
          </a:p>
          <a:p>
            <a:pPr>
              <a:buFont typeface="Arial" panose="020B0604020202020204" pitchFamily="34" charset="0"/>
              <a:buChar char="•"/>
            </a:pPr>
            <a:r>
              <a:rPr lang="fr-FR" sz="1800" dirty="0" smtClean="0"/>
              <a:t>Wind turbines are a </a:t>
            </a:r>
            <a:r>
              <a:rPr lang="fr-FR" sz="1800" dirty="0" err="1" smtClean="0"/>
              <a:t>great</a:t>
            </a:r>
            <a:r>
              <a:rPr lang="fr-FR" sz="1800" dirty="0" smtClean="0"/>
              <a:t> </a:t>
            </a:r>
            <a:r>
              <a:rPr lang="fr-FR" sz="1800" dirty="0" err="1" smtClean="0"/>
              <a:t>resource</a:t>
            </a:r>
            <a:r>
              <a:rPr lang="fr-FR" sz="1800" dirty="0" smtClean="0"/>
              <a:t> to </a:t>
            </a:r>
            <a:r>
              <a:rPr lang="fr-FR" sz="1800" dirty="0" err="1" smtClean="0"/>
              <a:t>generate</a:t>
            </a:r>
            <a:r>
              <a:rPr lang="fr-FR" sz="1800" dirty="0" smtClean="0"/>
              <a:t> </a:t>
            </a:r>
            <a:r>
              <a:rPr lang="fr-FR" sz="1800" dirty="0" err="1" smtClean="0"/>
              <a:t>energy</a:t>
            </a:r>
            <a:r>
              <a:rPr lang="fr-FR" sz="1800" dirty="0" smtClean="0"/>
              <a:t> in </a:t>
            </a:r>
            <a:r>
              <a:rPr lang="fr-FR" sz="1800" dirty="0" err="1" smtClean="0"/>
              <a:t>remote</a:t>
            </a:r>
            <a:r>
              <a:rPr lang="fr-FR" sz="1800" dirty="0" smtClean="0"/>
              <a:t> locations, </a:t>
            </a:r>
            <a:r>
              <a:rPr lang="fr-FR" sz="1800" dirty="0" err="1" smtClean="0"/>
              <a:t>such</a:t>
            </a:r>
            <a:r>
              <a:rPr lang="fr-FR" sz="1800" dirty="0" smtClean="0"/>
              <a:t> as </a:t>
            </a:r>
            <a:r>
              <a:rPr lang="fr-FR" sz="1800" dirty="0" err="1" smtClean="0"/>
              <a:t>mountain</a:t>
            </a:r>
            <a:r>
              <a:rPr lang="fr-FR" sz="1800" dirty="0" smtClean="0"/>
              <a:t> </a:t>
            </a:r>
            <a:r>
              <a:rPr lang="fr-FR" sz="1800" dirty="0" err="1" smtClean="0"/>
              <a:t>communities</a:t>
            </a:r>
            <a:r>
              <a:rPr lang="fr-FR" sz="1800" dirty="0" err="1" smtClean="0"/>
              <a:t>and</a:t>
            </a:r>
            <a:r>
              <a:rPr lang="fr-FR" sz="1800" dirty="0" smtClean="0"/>
              <a:t> </a:t>
            </a:r>
            <a:r>
              <a:rPr lang="fr-FR" sz="1800" dirty="0" err="1" smtClean="0"/>
              <a:t>remote</a:t>
            </a:r>
            <a:r>
              <a:rPr lang="fr-FR" sz="1800" dirty="0" smtClean="0"/>
              <a:t> </a:t>
            </a:r>
            <a:r>
              <a:rPr lang="fr-FR" sz="1800" dirty="0" err="1" smtClean="0"/>
              <a:t>countryside</a:t>
            </a:r>
            <a:r>
              <a:rPr lang="fr-FR" sz="1800" dirty="0" smtClean="0"/>
              <a:t>.</a:t>
            </a:r>
          </a:p>
          <a:p>
            <a:pPr>
              <a:buFont typeface="Arial" panose="020B0604020202020204" pitchFamily="34" charset="0"/>
              <a:buChar char="•"/>
            </a:pPr>
            <a:r>
              <a:rPr lang="fr-FR" sz="1800" dirty="0" err="1" smtClean="0"/>
              <a:t>When</a:t>
            </a:r>
            <a:r>
              <a:rPr lang="fr-FR" sz="1800" dirty="0" smtClean="0"/>
              <a:t> </a:t>
            </a:r>
            <a:r>
              <a:rPr lang="fr-FR" sz="1800" dirty="0" err="1" smtClean="0"/>
              <a:t>combined</a:t>
            </a:r>
            <a:r>
              <a:rPr lang="fr-FR" sz="1800" dirty="0" smtClean="0"/>
              <a:t> </a:t>
            </a:r>
            <a:r>
              <a:rPr lang="fr-FR" sz="1800" dirty="0" err="1" smtClean="0"/>
              <a:t>with</a:t>
            </a:r>
            <a:r>
              <a:rPr lang="fr-FR" sz="1800" dirty="0" smtClean="0"/>
              <a:t> </a:t>
            </a:r>
            <a:r>
              <a:rPr lang="fr-FR" sz="1800" dirty="0" err="1" smtClean="0"/>
              <a:t>solar</a:t>
            </a:r>
            <a:r>
              <a:rPr lang="fr-FR" sz="1800" dirty="0" smtClean="0"/>
              <a:t> </a:t>
            </a:r>
            <a:r>
              <a:rPr lang="fr-FR" sz="1800" dirty="0" err="1" smtClean="0"/>
              <a:t>electricity</a:t>
            </a:r>
            <a:r>
              <a:rPr lang="fr-FR" sz="1800" dirty="0" smtClean="0"/>
              <a:t>, </a:t>
            </a:r>
            <a:r>
              <a:rPr lang="fr-FR" sz="1800" dirty="0" err="1" smtClean="0"/>
              <a:t>this</a:t>
            </a:r>
            <a:r>
              <a:rPr lang="fr-FR" sz="1800" dirty="0" smtClean="0"/>
              <a:t> </a:t>
            </a:r>
            <a:r>
              <a:rPr lang="fr-FR" sz="1800" dirty="0" err="1" smtClean="0"/>
              <a:t>energy</a:t>
            </a:r>
            <a:r>
              <a:rPr lang="fr-FR" sz="1800" dirty="0" smtClean="0"/>
              <a:t> source </a:t>
            </a:r>
            <a:r>
              <a:rPr lang="fr-FR" sz="1800" dirty="0" err="1" smtClean="0"/>
              <a:t>is</a:t>
            </a:r>
            <a:r>
              <a:rPr lang="fr-FR" sz="1800" dirty="0" smtClean="0"/>
              <a:t> </a:t>
            </a:r>
            <a:r>
              <a:rPr lang="fr-FR" sz="1800" dirty="0" err="1" smtClean="0"/>
              <a:t>great</a:t>
            </a:r>
            <a:r>
              <a:rPr lang="fr-FR" sz="1800" dirty="0" smtClean="0"/>
              <a:t> for </a:t>
            </a:r>
            <a:r>
              <a:rPr lang="fr-FR" sz="1800" dirty="0" err="1" smtClean="0"/>
              <a:t>developed</a:t>
            </a:r>
            <a:r>
              <a:rPr lang="fr-FR" sz="1800" dirty="0" smtClean="0"/>
              <a:t> and </a:t>
            </a:r>
            <a:r>
              <a:rPr lang="fr-FR" sz="1800" dirty="0" err="1" smtClean="0"/>
              <a:t>developing</a:t>
            </a:r>
            <a:r>
              <a:rPr lang="fr-FR" sz="1800" dirty="0" smtClean="0"/>
              <a:t> countries to  </a:t>
            </a:r>
            <a:r>
              <a:rPr lang="fr-FR" sz="1800" dirty="0" err="1" smtClean="0"/>
              <a:t>provide</a:t>
            </a:r>
            <a:r>
              <a:rPr lang="fr-FR" sz="1800" dirty="0" smtClean="0"/>
              <a:t> a </a:t>
            </a:r>
            <a:r>
              <a:rPr lang="fr-FR" sz="1800" dirty="0" err="1" smtClean="0"/>
              <a:t>steady</a:t>
            </a:r>
            <a:r>
              <a:rPr lang="fr-FR" sz="1800" dirty="0" smtClean="0"/>
              <a:t>, </a:t>
            </a:r>
            <a:r>
              <a:rPr lang="fr-FR" sz="1800" dirty="0" err="1" smtClean="0"/>
              <a:t>reliable</a:t>
            </a:r>
            <a:r>
              <a:rPr lang="fr-FR" sz="1800" dirty="0" smtClean="0"/>
              <a:t> </a:t>
            </a:r>
            <a:r>
              <a:rPr lang="fr-FR" sz="1800" dirty="0" err="1" smtClean="0"/>
              <a:t>supply</a:t>
            </a:r>
            <a:r>
              <a:rPr lang="fr-FR" sz="1800" dirty="0" smtClean="0"/>
              <a:t> of </a:t>
            </a:r>
            <a:r>
              <a:rPr lang="fr-FR" sz="1800" dirty="0" err="1" smtClean="0"/>
              <a:t>electricity</a:t>
            </a:r>
            <a:r>
              <a:rPr lang="fr-FR" sz="1800" dirty="0" smtClean="0"/>
              <a:t>.</a:t>
            </a:r>
          </a:p>
          <a:p>
            <a:pPr marL="0" indent="0">
              <a:buNone/>
            </a:pPr>
            <a:endParaRPr lang="fr-FR" sz="1800" dirty="0" smtClean="0"/>
          </a:p>
          <a:p>
            <a:pPr>
              <a:buFont typeface="Arial" panose="020B0604020202020204" pitchFamily="34" charset="0"/>
              <a:buChar char="•"/>
            </a:pPr>
            <a:endParaRPr lang="fr-FR" sz="1800" dirty="0" smtClean="0"/>
          </a:p>
          <a:p>
            <a:pPr>
              <a:buFont typeface="Arial" panose="020B0604020202020204" pitchFamily="34" charset="0"/>
              <a:buChar char="•"/>
            </a:pPr>
            <a:endParaRPr lang="fr-FR" sz="1800" dirty="0" smtClean="0"/>
          </a:p>
          <a:p>
            <a:pPr>
              <a:buFont typeface="Arial" panose="020B0604020202020204" pitchFamily="34" charset="0"/>
              <a:buChar char="•"/>
            </a:pPr>
            <a:endParaRPr lang="fr-FR" sz="1800" dirty="0" smtClean="0"/>
          </a:p>
          <a:p>
            <a:pPr>
              <a:buFont typeface="Arial" panose="020B0604020202020204" pitchFamily="34" charset="0"/>
              <a:buChar char="•"/>
            </a:pPr>
            <a:endParaRPr lang="fr-FR" sz="1800" dirty="0" smtClean="0"/>
          </a:p>
          <a:p>
            <a:pPr>
              <a:buFont typeface="Arial" panose="020B0604020202020204" pitchFamily="34" charset="0"/>
              <a:buChar char="•"/>
            </a:pPr>
            <a:endParaRPr lang="fr-FR" sz="1800" dirty="0" smtClean="0"/>
          </a:p>
        </p:txBody>
      </p:sp>
    </p:spTree>
    <p:extLst>
      <p:ext uri="{BB962C8B-B14F-4D97-AF65-F5344CB8AC3E}">
        <p14:creationId xmlns:p14="http://schemas.microsoft.com/office/powerpoint/2010/main" val="3135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down)">
                                      <p:cBhvr>
                                        <p:cTn id="33" dur="500"/>
                                        <p:tgtEl>
                                          <p:spTgt spid="8">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wipe(down)">
                                      <p:cBhvr>
                                        <p:cTn id="36" dur="500"/>
                                        <p:tgtEl>
                                          <p:spTgt spid="8">
                                            <p:txEl>
                                              <p:pRg st="1" end="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wipe(down)">
                                      <p:cBhvr>
                                        <p:cTn id="39" dur="500"/>
                                        <p:tgtEl>
                                          <p:spTgt spid="8">
                                            <p:txEl>
                                              <p:pRg st="2" end="2"/>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down)">
                                      <p:cBhvr>
                                        <p:cTn id="42" dur="500"/>
                                        <p:tgtEl>
                                          <p:spTgt spid="8">
                                            <p:txEl>
                                              <p:pRg st="3" end="3"/>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wipe(down)">
                                      <p:cBhvr>
                                        <p:cTn id="45" dur="500"/>
                                        <p:tgtEl>
                                          <p:spTgt spid="8">
                                            <p:txEl>
                                              <p:pRg st="4" end="4"/>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wipe(down)">
                                      <p:cBhvr>
                                        <p:cTn id="4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229600" cy="794352"/>
          </a:xfrm>
        </p:spPr>
        <p:txBody>
          <a:bodyPr>
            <a:normAutofit fontScale="90000"/>
          </a:bodyPr>
          <a:lstStyle/>
          <a:p>
            <a:pPr algn="ctr"/>
            <a:r>
              <a:rPr lang="fr-FR" dirty="0" smtClean="0"/>
              <a:t>Wave energy</a:t>
            </a:r>
            <a:endParaRPr lang="en-US"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15395" y="975858"/>
            <a:ext cx="2189458" cy="2919278"/>
          </a:xfrm>
        </p:spPr>
      </p:pic>
      <p:sp>
        <p:nvSpPr>
          <p:cNvPr id="6" name="Pensées 5"/>
          <p:cNvSpPr/>
          <p:nvPr/>
        </p:nvSpPr>
        <p:spPr>
          <a:xfrm>
            <a:off x="2627784" y="3212976"/>
            <a:ext cx="1885900" cy="1080120"/>
          </a:xfrm>
          <a:prstGeom prst="cloudCallout">
            <a:avLst>
              <a:gd name="adj1" fmla="val -50139"/>
              <a:gd name="adj2" fmla="val -11012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What is it?</a:t>
            </a:r>
            <a:endParaRPr lang="en-US" dirty="0"/>
          </a:p>
        </p:txBody>
      </p:sp>
      <p:sp>
        <p:nvSpPr>
          <p:cNvPr id="7" name="Rectangle à coins arrondis 6"/>
          <p:cNvSpPr/>
          <p:nvPr/>
        </p:nvSpPr>
        <p:spPr>
          <a:xfrm>
            <a:off x="3347864" y="1490947"/>
            <a:ext cx="1800200" cy="828672"/>
          </a:xfrm>
          <a:prstGeom prst="wedgeRoundRectCallout">
            <a:avLst>
              <a:gd name="adj1" fmla="val -74349"/>
              <a:gd name="adj2" fmla="val 24988"/>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With</a:t>
            </a:r>
            <a:r>
              <a:rPr lang="fr-FR" dirty="0" smtClean="0"/>
              <a:t> my power I produce energy</a:t>
            </a:r>
            <a:endParaRPr lang="en-US" dirty="0"/>
          </a:p>
        </p:txBody>
      </p:sp>
      <p:sp>
        <p:nvSpPr>
          <p:cNvPr id="3" name="ZoneTexte 2"/>
          <p:cNvSpPr txBox="1"/>
          <p:nvPr/>
        </p:nvSpPr>
        <p:spPr>
          <a:xfrm>
            <a:off x="251520" y="4437112"/>
            <a:ext cx="3600400" cy="1754326"/>
          </a:xfrm>
          <a:prstGeom prst="rect">
            <a:avLst/>
          </a:prstGeom>
          <a:noFill/>
        </p:spPr>
        <p:txBody>
          <a:bodyPr wrap="square" rtlCol="0">
            <a:spAutoFit/>
          </a:bodyPr>
          <a:lstStyle/>
          <a:p>
            <a:r>
              <a:rPr lang="fr-FR" dirty="0" smtClean="0"/>
              <a:t>Wave power refers to the useful work created from the waves. Waves are generated by the wind passing over the surface of the sea. Then the can propagate in the ocean over very large distances.</a:t>
            </a: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699" y="4725144"/>
            <a:ext cx="2146549" cy="1835624"/>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1" y="2708920"/>
            <a:ext cx="2051720" cy="1728192"/>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866878" y="2499743"/>
            <a:ext cx="1728192" cy="2146548"/>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9671" y="4741168"/>
            <a:ext cx="2051720" cy="1819600"/>
          </a:xfrm>
          <a:prstGeom prst="rect">
            <a:avLst/>
          </a:prstGeom>
        </p:spPr>
      </p:pic>
      <p:sp>
        <p:nvSpPr>
          <p:cNvPr id="11" name="ZoneTexte 10"/>
          <p:cNvSpPr txBox="1"/>
          <p:nvPr/>
        </p:nvSpPr>
        <p:spPr>
          <a:xfrm>
            <a:off x="4967368" y="2292504"/>
            <a:ext cx="4236031" cy="400110"/>
          </a:xfrm>
          <a:prstGeom prst="rect">
            <a:avLst/>
          </a:prstGeom>
          <a:noFill/>
        </p:spPr>
        <p:txBody>
          <a:bodyPr wrap="none" rtlCol="0">
            <a:spAutoFit/>
          </a:bodyPr>
          <a:lstStyle/>
          <a:p>
            <a:r>
              <a:rPr lang="fr-FR" sz="2000" dirty="0" smtClean="0">
                <a:solidFill>
                  <a:srgbClr val="FFC000"/>
                </a:solidFill>
              </a:rPr>
              <a:t>The </a:t>
            </a:r>
            <a:r>
              <a:rPr lang="fr-FR" sz="2000" dirty="0" err="1" smtClean="0">
                <a:solidFill>
                  <a:srgbClr val="FFC000"/>
                </a:solidFill>
              </a:rPr>
              <a:t>different</a:t>
            </a:r>
            <a:r>
              <a:rPr lang="fr-FR" sz="2000" dirty="0" smtClean="0">
                <a:solidFill>
                  <a:srgbClr val="FFC000"/>
                </a:solidFill>
              </a:rPr>
              <a:t> </a:t>
            </a:r>
            <a:r>
              <a:rPr lang="fr-FR" sz="2000" dirty="0" err="1" smtClean="0">
                <a:solidFill>
                  <a:srgbClr val="FFC000"/>
                </a:solidFill>
              </a:rPr>
              <a:t>typs</a:t>
            </a:r>
            <a:r>
              <a:rPr lang="fr-FR" sz="2000" dirty="0" smtClean="0">
                <a:solidFill>
                  <a:srgbClr val="FFC000"/>
                </a:solidFill>
              </a:rPr>
              <a:t> to </a:t>
            </a:r>
            <a:r>
              <a:rPr lang="fr-FR" sz="2000" dirty="0" err="1" smtClean="0">
                <a:solidFill>
                  <a:srgbClr val="FFC000"/>
                </a:solidFill>
              </a:rPr>
              <a:t>produce</a:t>
            </a:r>
            <a:r>
              <a:rPr lang="fr-FR" sz="2000" dirty="0" smtClean="0">
                <a:solidFill>
                  <a:srgbClr val="FFC000"/>
                </a:solidFill>
              </a:rPr>
              <a:t> </a:t>
            </a:r>
            <a:r>
              <a:rPr lang="fr-FR" sz="2000" dirty="0" err="1" smtClean="0">
                <a:solidFill>
                  <a:srgbClr val="FFC000"/>
                </a:solidFill>
              </a:rPr>
              <a:t>energy</a:t>
            </a:r>
            <a:r>
              <a:rPr lang="fr-FR" sz="2000" dirty="0" smtClean="0">
                <a:solidFill>
                  <a:srgbClr val="FFC000"/>
                </a:solidFill>
              </a:rPr>
              <a:t> </a:t>
            </a:r>
            <a:endParaRPr lang="fr-FR" sz="2000" dirty="0">
              <a:solidFill>
                <a:srgbClr val="FFC000"/>
              </a:solidFill>
            </a:endParaRPr>
          </a:p>
        </p:txBody>
      </p:sp>
    </p:spTree>
    <p:extLst>
      <p:ext uri="{BB962C8B-B14F-4D97-AF65-F5344CB8AC3E}">
        <p14:creationId xmlns:p14="http://schemas.microsoft.com/office/powerpoint/2010/main" val="39293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1000"/>
                                        <p:tgtEl>
                                          <p:spTgt spid="11">
                                            <p:txEl>
                                              <p:pRg st="0" end="0"/>
                                            </p:txEl>
                                          </p:spTgt>
                                        </p:tgtEl>
                                      </p:cBhvr>
                                    </p:animEffect>
                                    <p:anim calcmode="lin" valueType="num">
                                      <p:cBhvr>
                                        <p:cTn id="3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276872"/>
            <a:ext cx="8229600" cy="1143000"/>
          </a:xfrm>
        </p:spPr>
        <p:txBody>
          <a:bodyPr>
            <a:normAutofit/>
          </a:bodyPr>
          <a:lstStyle/>
          <a:p>
            <a:pPr algn="ctr"/>
            <a:r>
              <a:rPr lang="fr-FR" sz="4400" dirty="0" err="1" smtClean="0"/>
              <a:t>Advantages</a:t>
            </a:r>
            <a:r>
              <a:rPr lang="fr-FR" sz="4400" dirty="0" smtClean="0"/>
              <a:t> of </a:t>
            </a:r>
            <a:r>
              <a:rPr lang="fr-FR" sz="4400" dirty="0" err="1" smtClean="0"/>
              <a:t>wave</a:t>
            </a:r>
            <a:r>
              <a:rPr lang="fr-FR" sz="4400" dirty="0" smtClean="0"/>
              <a:t> </a:t>
            </a:r>
            <a:r>
              <a:rPr lang="fr-FR" sz="4400" dirty="0" err="1" smtClean="0"/>
              <a:t>energy</a:t>
            </a:r>
            <a:endParaRPr lang="fr-FR" sz="4400"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11660" y="-63388"/>
            <a:ext cx="2376264" cy="3168352"/>
          </a:xfrm>
        </p:spPr>
      </p:pic>
      <p:sp>
        <p:nvSpPr>
          <p:cNvPr id="5" name="Rectangle à coins arrondis 4"/>
          <p:cNvSpPr/>
          <p:nvPr/>
        </p:nvSpPr>
        <p:spPr>
          <a:xfrm>
            <a:off x="5030440" y="764704"/>
            <a:ext cx="1584176" cy="1080120"/>
          </a:xfrm>
          <a:prstGeom prst="wedgeRoundRectCallout">
            <a:avLst>
              <a:gd name="adj1" fmla="val -102947"/>
              <a:gd name="adj2" fmla="val 694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dirty="0"/>
              <a:t>¡</a:t>
            </a:r>
            <a:r>
              <a:rPr lang="fr-FR" dirty="0" err="1"/>
              <a:t>Hola</a:t>
            </a:r>
            <a:r>
              <a:rPr lang="fr-FR" dirty="0"/>
              <a:t>! </a:t>
            </a:r>
            <a:r>
              <a:rPr lang="fr-FR" dirty="0" smtClean="0"/>
              <a:t>I </a:t>
            </a:r>
            <a:r>
              <a:rPr lang="fr-FR" dirty="0" err="1" smtClean="0"/>
              <a:t>produce</a:t>
            </a:r>
            <a:r>
              <a:rPr lang="fr-FR" dirty="0" smtClean="0"/>
              <a:t> the best </a:t>
            </a:r>
            <a:r>
              <a:rPr lang="fr-FR" dirty="0" err="1" smtClean="0"/>
              <a:t>energy</a:t>
            </a:r>
            <a:r>
              <a:rPr lang="fr-FR" dirty="0"/>
              <a:t>!</a:t>
            </a:r>
          </a:p>
        </p:txBody>
      </p:sp>
      <p:sp>
        <p:nvSpPr>
          <p:cNvPr id="7" name="ZoneTexte 6"/>
          <p:cNvSpPr txBox="1"/>
          <p:nvPr/>
        </p:nvSpPr>
        <p:spPr>
          <a:xfrm>
            <a:off x="611560" y="3573016"/>
            <a:ext cx="7200800" cy="3077766"/>
          </a:xfrm>
          <a:prstGeom prst="rect">
            <a:avLst/>
          </a:prstGeom>
          <a:solidFill>
            <a:schemeClr val="bg1"/>
          </a:solidFill>
        </p:spPr>
        <p:txBody>
          <a:bodyPr wrap="square" rtlCol="0">
            <a:spAutoFit/>
          </a:bodyPr>
          <a:lstStyle/>
          <a:p>
            <a:pPr marL="342900" indent="-342900">
              <a:buClr>
                <a:schemeClr val="accent3"/>
              </a:buClr>
              <a:buFont typeface="Arial" panose="020B0604020202020204" pitchFamily="34" charset="0"/>
              <a:buChar char="•"/>
            </a:pPr>
            <a:r>
              <a:rPr lang="fr-FR" sz="2000" dirty="0" smtClean="0"/>
              <a:t>Wave </a:t>
            </a:r>
            <a:r>
              <a:rPr lang="fr-FR" sz="2000" dirty="0" err="1" smtClean="0"/>
              <a:t>energy</a:t>
            </a:r>
            <a:r>
              <a:rPr lang="fr-FR" sz="2000" dirty="0" smtClean="0"/>
              <a:t> </a:t>
            </a:r>
            <a:r>
              <a:rPr lang="fr-FR" sz="2000" dirty="0" err="1"/>
              <a:t>is</a:t>
            </a:r>
            <a:r>
              <a:rPr lang="fr-FR" sz="2000" dirty="0"/>
              <a:t> </a:t>
            </a:r>
            <a:r>
              <a:rPr lang="fr-FR" sz="2000" dirty="0" err="1"/>
              <a:t>friendly</a:t>
            </a:r>
            <a:r>
              <a:rPr lang="fr-FR" sz="2000" dirty="0"/>
              <a:t> to the </a:t>
            </a:r>
            <a:r>
              <a:rPr lang="fr-FR" sz="2000" dirty="0" err="1" smtClean="0"/>
              <a:t>environment</a:t>
            </a:r>
            <a:r>
              <a:rPr lang="fr-FR" sz="2000" dirty="0" smtClean="0"/>
              <a:t> and </a:t>
            </a:r>
            <a:r>
              <a:rPr lang="fr-FR" sz="2000" dirty="0" err="1" smtClean="0"/>
              <a:t>it</a:t>
            </a:r>
            <a:r>
              <a:rPr lang="fr-FR" sz="2000" dirty="0" smtClean="0"/>
              <a:t> </a:t>
            </a:r>
            <a:r>
              <a:rPr lang="fr-FR" sz="2000" dirty="0" err="1" smtClean="0"/>
              <a:t>is</a:t>
            </a:r>
            <a:r>
              <a:rPr lang="fr-FR" sz="2000" dirty="0" smtClean="0"/>
              <a:t> </a:t>
            </a:r>
            <a:r>
              <a:rPr lang="fr-FR" sz="2000" dirty="0" err="1" smtClean="0"/>
              <a:t>renewable</a:t>
            </a:r>
            <a:r>
              <a:rPr lang="fr-FR" sz="2000" dirty="0" smtClean="0"/>
              <a:t> </a:t>
            </a:r>
          </a:p>
          <a:p>
            <a:pPr marL="285750" indent="-285750">
              <a:buClr>
                <a:schemeClr val="accent3"/>
              </a:buClr>
              <a:buFont typeface="Arial" panose="020B0604020202020204" pitchFamily="34" charset="0"/>
              <a:buChar char="•"/>
            </a:pPr>
            <a:r>
              <a:rPr lang="en-US" sz="2000" dirty="0"/>
              <a:t>The wave energy is </a:t>
            </a:r>
            <a:r>
              <a:rPr lang="en-US" sz="2000" dirty="0" smtClean="0"/>
              <a:t>consistent (</a:t>
            </a:r>
            <a:r>
              <a:rPr lang="fr-FR" sz="2000" dirty="0" err="1"/>
              <a:t>never</a:t>
            </a:r>
            <a:r>
              <a:rPr lang="fr-FR" sz="2000" dirty="0"/>
              <a:t> </a:t>
            </a:r>
            <a:r>
              <a:rPr lang="fr-FR" sz="2000" dirty="0" err="1"/>
              <a:t>run</a:t>
            </a:r>
            <a:r>
              <a:rPr lang="fr-FR" sz="2000" dirty="0"/>
              <a:t> </a:t>
            </a:r>
            <a:r>
              <a:rPr lang="fr-FR" sz="2000" dirty="0" smtClean="0"/>
              <a:t>out)</a:t>
            </a:r>
            <a:endParaRPr lang="en-US" sz="2000" dirty="0" smtClean="0"/>
          </a:p>
          <a:p>
            <a:pPr marL="285750" indent="-285750">
              <a:buClr>
                <a:schemeClr val="accent3"/>
              </a:buClr>
              <a:buFont typeface="Arial" panose="020B0604020202020204" pitchFamily="34" charset="0"/>
              <a:buChar char="•"/>
            </a:pPr>
            <a:r>
              <a:rPr lang="en-US" sz="2000" dirty="0"/>
              <a:t>wave power does not cause any damage to </a:t>
            </a:r>
            <a:r>
              <a:rPr lang="en-US" sz="2000" dirty="0" smtClean="0"/>
              <a:t>earth</a:t>
            </a:r>
          </a:p>
          <a:p>
            <a:pPr marL="285750" indent="-285750">
              <a:buClr>
                <a:schemeClr val="accent3"/>
              </a:buClr>
              <a:buFont typeface="Arial" panose="020B0604020202020204" pitchFamily="34" charset="0"/>
              <a:buChar char="•"/>
            </a:pPr>
            <a:r>
              <a:rPr lang="en-US" sz="2000" dirty="0"/>
              <a:t> It is safe, clean and one of the preferred method to extract energy from </a:t>
            </a:r>
            <a:r>
              <a:rPr lang="en-US" sz="2000" dirty="0" smtClean="0"/>
              <a:t>ocean</a:t>
            </a:r>
          </a:p>
          <a:p>
            <a:pPr marL="285750" indent="-285750">
              <a:buClr>
                <a:schemeClr val="accent3"/>
              </a:buClr>
              <a:buFont typeface="Arial" panose="020B0604020202020204" pitchFamily="34" charset="0"/>
              <a:buChar char="•"/>
            </a:pPr>
            <a:r>
              <a:rPr lang="en-US" sz="2000" dirty="0"/>
              <a:t>lots of people can get use from wave energy </a:t>
            </a:r>
            <a:r>
              <a:rPr lang="en-US" sz="2000" dirty="0" smtClean="0"/>
              <a:t>plants</a:t>
            </a:r>
          </a:p>
          <a:p>
            <a:pPr>
              <a:buClr>
                <a:schemeClr val="accent3"/>
              </a:buCl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7869936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arn(inVertical)">
                                      <p:cBhvr>
                                        <p:cTn id="21" dur="500"/>
                                        <p:tgtEl>
                                          <p:spTgt spid="7">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arn(inVertical)">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821</TotalTime>
  <Words>502</Words>
  <Application>Microsoft Office PowerPoint</Application>
  <PresentationFormat>Affichage à l'écran (4:3)</PresentationFormat>
  <Paragraphs>76</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Débit</vt:lpstr>
      <vt:lpstr>Présentation PowerPoint</vt:lpstr>
      <vt:lpstr> Marine renewable energies</vt:lpstr>
      <vt:lpstr>Tidal energies </vt:lpstr>
      <vt:lpstr>The movement of the ocean</vt:lpstr>
      <vt:lpstr>Advantages of the tidal resource </vt:lpstr>
      <vt:lpstr>Offshore wind energy</vt:lpstr>
      <vt:lpstr>Advantages of the wind energy</vt:lpstr>
      <vt:lpstr>Wave energy</vt:lpstr>
      <vt:lpstr>Advantages of wave energy</vt:lpstr>
      <vt:lpstr>Présentation PowerPoint</vt:lpstr>
      <vt:lpstr>Advantage/Disadvantage</vt:lpstr>
      <vt:lpstr>Thank you Merci Danke Teṣekkürler Gracias for your attention  </vt:lpstr>
    </vt:vector>
  </TitlesOfParts>
  <Company>SAINT GABRIEL - SAINT MICHEL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Marine renewable energies</dc:title>
  <dc:creator>Roussay Clement</dc:creator>
  <cp:lastModifiedBy>Saint Gabriel - Saint Michel</cp:lastModifiedBy>
  <cp:revision>49</cp:revision>
  <dcterms:created xsi:type="dcterms:W3CDTF">2016-11-17T08:04:47Z</dcterms:created>
  <dcterms:modified xsi:type="dcterms:W3CDTF">2016-11-18T13:52:52Z</dcterms:modified>
</cp:coreProperties>
</file>