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Başlık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5" name="24 Alt Başlık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1" name="30 Veri Yer Tutucusu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E7A4F15-A64E-4E8F-BA65-9A064598A12F}" type="datetimeFigureOut">
              <a:rPr lang="tr-TR" smtClean="0"/>
              <a:t>17.04.2017</a:t>
            </a:fld>
            <a:endParaRPr lang="tr-TR"/>
          </a:p>
        </p:txBody>
      </p:sp>
      <p:sp>
        <p:nvSpPr>
          <p:cNvPr id="18" name="17 Altbilgi Yer Tutucusu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AF44248-0DBD-473D-ABBE-BEFABDECC55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7A4F15-A64E-4E8F-BA65-9A064598A12F}" type="datetimeFigureOut">
              <a:rPr lang="tr-TR" smtClean="0"/>
              <a:t>17.04.2017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F44248-0DBD-473D-ABBE-BEFABDECC55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E7A4F15-A64E-4E8F-BA65-9A064598A12F}" type="datetimeFigureOut">
              <a:rPr lang="tr-TR" smtClean="0"/>
              <a:t>17.04.2017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AF44248-0DBD-473D-ABBE-BEFABDECC55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7A4F15-A64E-4E8F-BA65-9A064598A12F}" type="datetimeFigureOut">
              <a:rPr lang="tr-TR" smtClean="0"/>
              <a:t>17.04.2017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F44248-0DBD-473D-ABBE-BEFABDECC55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E7A4F15-A64E-4E8F-BA65-9A064598A12F}" type="datetimeFigureOut">
              <a:rPr lang="tr-TR" smtClean="0"/>
              <a:t>17.04.2017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AF44248-0DBD-473D-ABBE-BEFABDECC55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7A4F15-A64E-4E8F-BA65-9A064598A12F}" type="datetimeFigureOut">
              <a:rPr lang="tr-TR" smtClean="0"/>
              <a:t>17.04.2017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F44248-0DBD-473D-ABBE-BEFABDECC55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7A4F15-A64E-4E8F-BA65-9A064598A12F}" type="datetimeFigureOut">
              <a:rPr lang="tr-TR" smtClean="0"/>
              <a:t>17.04.2017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F44248-0DBD-473D-ABBE-BEFABDECC55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7A4F15-A64E-4E8F-BA65-9A064598A12F}" type="datetimeFigureOut">
              <a:rPr lang="tr-TR" smtClean="0"/>
              <a:t>17.04.2017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F44248-0DBD-473D-ABBE-BEFABDECC55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E7A4F15-A64E-4E8F-BA65-9A064598A12F}" type="datetimeFigureOut">
              <a:rPr lang="tr-TR" smtClean="0"/>
              <a:t>17.04.2017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F44248-0DBD-473D-ABBE-BEFABDECC55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7A4F15-A64E-4E8F-BA65-9A064598A12F}" type="datetimeFigureOut">
              <a:rPr lang="tr-TR" smtClean="0"/>
              <a:t>17.04.2017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F44248-0DBD-473D-ABBE-BEFABDECC55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7A4F15-A64E-4E8F-BA65-9A064598A12F}" type="datetimeFigureOut">
              <a:rPr lang="tr-TR" smtClean="0"/>
              <a:t>17.04.2017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F44248-0DBD-473D-ABBE-BEFABDECC554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9 Resim Yer Tutucusu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Başlık Yer Tutucusu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1" name="30 Metin Yer Tutucusu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7" name="26 Veri Yer Tutucusu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E7A4F15-A64E-4E8F-BA65-9A064598A12F}" type="datetimeFigureOut">
              <a:rPr lang="tr-TR" smtClean="0"/>
              <a:t>17.04.2017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AF44248-0DBD-473D-ABBE-BEFABDECC554}" type="slidenum">
              <a:rPr lang="tr-TR" smtClean="0"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1071546"/>
            <a:ext cx="6000792" cy="1714512"/>
          </a:xfrm>
          <a:prstGeom prst="rect">
            <a:avLst/>
          </a:prstGeom>
        </p:spPr>
      </p:pic>
      <p:sp>
        <p:nvSpPr>
          <p:cNvPr id="5" name="4 Metin kutusu"/>
          <p:cNvSpPr txBox="1"/>
          <p:nvPr/>
        </p:nvSpPr>
        <p:spPr>
          <a:xfrm>
            <a:off x="2928926" y="4286256"/>
            <a:ext cx="54292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dirty="0" smtClean="0">
                <a:solidFill>
                  <a:schemeClr val="accent5">
                    <a:lumMod val="75000"/>
                  </a:schemeClr>
                </a:solidFill>
              </a:rPr>
              <a:t>Erasmus deneyimimizi size açıklıyoruz!</a:t>
            </a:r>
            <a:endParaRPr lang="tr-TR" sz="4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94316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Öğrenci olarak tecrübemiz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857232"/>
            <a:ext cx="7239000" cy="4846320"/>
          </a:xfrm>
        </p:spPr>
        <p:txBody>
          <a:bodyPr>
            <a:normAutofit/>
          </a:bodyPr>
          <a:lstStyle/>
          <a:p>
            <a:r>
              <a:rPr lang="tr-TR" sz="2400" dirty="0" smtClean="0"/>
              <a:t>En iyi şeyi seçmek zorunda kalırsak, şöyle bir şey söyleyebiliriz:</a:t>
            </a:r>
          </a:p>
          <a:p>
            <a:r>
              <a:rPr lang="tr-TR" sz="2400" dirty="0" smtClean="0"/>
              <a:t>-Benim için en iyi şey çok arkadaş kazandım.</a:t>
            </a:r>
          </a:p>
          <a:p>
            <a:r>
              <a:rPr lang="tr-TR" sz="2400" dirty="0" smtClean="0"/>
              <a:t>-Benim için, yeni yerler ve yeni kültürler ziyaret edebildim.</a:t>
            </a:r>
          </a:p>
          <a:p>
            <a:r>
              <a:rPr lang="tr-TR" sz="2400" dirty="0" smtClean="0"/>
              <a:t>-Öğretmen olarak, öğrencilerimin bir insan olarak büyümesini severim.</a:t>
            </a:r>
          </a:p>
          <a:p>
            <a:r>
              <a:rPr lang="tr-TR" sz="2400" dirty="0" smtClean="0"/>
              <a:t>- Yenilenebilir enerjiler hakkında çok şey öğrendim</a:t>
            </a:r>
            <a:r>
              <a:rPr lang="tr-TR" sz="2000" dirty="0" smtClean="0"/>
              <a:t>.</a:t>
            </a:r>
            <a:endParaRPr lang="tr-TR" sz="2000" dirty="0"/>
          </a:p>
        </p:txBody>
      </p:sp>
      <p:pic>
        <p:nvPicPr>
          <p:cNvPr id="4" name="Picture 1" descr="C:\Users\justine\Pictures\Berlin 2017 Erasmus\20170329_0957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4429108"/>
            <a:ext cx="4318031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65754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Öğrenci olarak tecrübemiz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928670"/>
            <a:ext cx="7239000" cy="4846320"/>
          </a:xfrm>
        </p:spPr>
        <p:txBody>
          <a:bodyPr/>
          <a:lstStyle/>
          <a:p>
            <a:r>
              <a:rPr lang="tr-TR" dirty="0" smtClean="0"/>
              <a:t>En kötü şey hakkında cevap vermek zordur, ancak bir şey söylemek zorunda kalırsak:</a:t>
            </a:r>
          </a:p>
          <a:p>
            <a:r>
              <a:rPr lang="tr-TR" dirty="0" smtClean="0"/>
              <a:t>-İyi bir şekilde çalışılmadığı takdirde konu sıkıcı olabilir.</a:t>
            </a:r>
          </a:p>
          <a:p>
            <a:r>
              <a:rPr lang="tr-TR" dirty="0" smtClean="0"/>
              <a:t>-Ben daha fazla kültürel faaliyet yapmak isterdim.</a:t>
            </a:r>
          </a:p>
          <a:p>
            <a:r>
              <a:rPr lang="tr-TR" dirty="0" smtClean="0"/>
              <a:t>-Kimyasal olarak en kötüsü yemekti, lütfen değiştirin!</a:t>
            </a:r>
            <a:endParaRPr lang="tr-TR" dirty="0"/>
          </a:p>
        </p:txBody>
      </p:sp>
      <p:pic>
        <p:nvPicPr>
          <p:cNvPr id="4" name="Image 3" descr="IMG_15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48" y="3964761"/>
            <a:ext cx="3857652" cy="289323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İspanyol gelenekleri</a:t>
            </a:r>
            <a:br>
              <a:rPr lang="tr-TR" dirty="0" smtClean="0"/>
            </a:br>
            <a:endParaRPr lang="tr-TR" dirty="0"/>
          </a:p>
        </p:txBody>
      </p:sp>
      <p:pic>
        <p:nvPicPr>
          <p:cNvPr id="4" name="Picture 1" descr="C:\Users\justine\Documents\Lycée\Seconde\Erasmus\IMG-20170329-WA0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3684" y="4177145"/>
            <a:ext cx="3570316" cy="2680855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1000100" y="1428736"/>
            <a:ext cx="58579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&gt;&gt;Yanak öpücük sarılma</a:t>
            </a:r>
          </a:p>
          <a:p>
            <a:r>
              <a:rPr lang="tr-TR" sz="2800" dirty="0" smtClean="0"/>
              <a:t>&gt;&gt;Zaman değil, her zaman birkaç dakika sonra.</a:t>
            </a:r>
          </a:p>
          <a:p>
            <a:r>
              <a:rPr lang="tr-TR" sz="2800" dirty="0" smtClean="0"/>
              <a:t>&gt;&gt;Daha duygusal ve dışsallık. (Duygusal insanlar)</a:t>
            </a:r>
          </a:p>
          <a:p>
            <a:r>
              <a:rPr lang="tr-TR" sz="2800" dirty="0" smtClean="0"/>
              <a:t>&gt;&gt;Güne başla</a:t>
            </a:r>
          </a:p>
          <a:p>
            <a:r>
              <a:rPr lang="tr-TR" sz="2800" dirty="0" smtClean="0"/>
              <a:t>&gt;&gt;Küçük kahvaltı</a:t>
            </a:r>
          </a:p>
          <a:p>
            <a:r>
              <a:rPr lang="tr-TR" sz="2800" dirty="0" smtClean="0"/>
              <a:t>&gt;&gt;Akşam için çalışma.</a:t>
            </a:r>
            <a:endParaRPr lang="tr-TR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FRANSIZ GELENEKLERİ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&gt;&gt;Keyif </a:t>
            </a:r>
            <a:r>
              <a:rPr lang="tr-TR" dirty="0" smtClean="0"/>
              <a:t>verici ülke.</a:t>
            </a:r>
          </a:p>
          <a:p>
            <a:pPr>
              <a:buNone/>
            </a:pPr>
            <a:r>
              <a:rPr lang="tr-TR" dirty="0" smtClean="0"/>
              <a:t>&gt;&gt;Mükemmel </a:t>
            </a:r>
            <a:r>
              <a:rPr lang="tr-TR" dirty="0" smtClean="0"/>
              <a:t>yiyecek.</a:t>
            </a:r>
          </a:p>
          <a:p>
            <a:pPr>
              <a:buNone/>
            </a:pPr>
            <a:r>
              <a:rPr lang="tr-TR" dirty="0" smtClean="0"/>
              <a:t>&gt;&gt;Bir </a:t>
            </a:r>
            <a:r>
              <a:rPr lang="tr-TR" dirty="0" smtClean="0"/>
              <a:t>sarılmak yerine yanaktan öp.</a:t>
            </a:r>
          </a:p>
          <a:p>
            <a:pPr>
              <a:buNone/>
            </a:pPr>
            <a:r>
              <a:rPr lang="tr-TR" dirty="0" smtClean="0"/>
              <a:t>&gt;&gt;Fransız öpücüğü.</a:t>
            </a:r>
            <a:endParaRPr lang="tr-TR" dirty="0"/>
          </a:p>
        </p:txBody>
      </p:sp>
      <p:pic>
        <p:nvPicPr>
          <p:cNvPr id="4" name="Image 3" descr="20170329_0954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3562940"/>
            <a:ext cx="5857884" cy="329506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TÜRK GELENEKLERİ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&gt;&gt;Misafirperver </a:t>
            </a:r>
            <a:r>
              <a:rPr lang="tr-TR" dirty="0" smtClean="0"/>
              <a:t>topluluk</a:t>
            </a:r>
          </a:p>
          <a:p>
            <a:pPr>
              <a:buNone/>
            </a:pPr>
            <a:r>
              <a:rPr lang="tr-TR" dirty="0" smtClean="0"/>
              <a:t>&gt;&gt;Batıl </a:t>
            </a:r>
            <a:r>
              <a:rPr lang="tr-TR" dirty="0" smtClean="0"/>
              <a:t>inançlı insanlar</a:t>
            </a:r>
          </a:p>
          <a:p>
            <a:pPr>
              <a:buNone/>
            </a:pPr>
            <a:r>
              <a:rPr lang="tr-TR" dirty="0" smtClean="0"/>
              <a:t>&gt;&gt;Bazı </a:t>
            </a:r>
            <a:r>
              <a:rPr lang="tr-TR" dirty="0" smtClean="0"/>
              <a:t>kadınlar başörtüsü takıyor</a:t>
            </a:r>
            <a:endParaRPr lang="tr-TR" dirty="0"/>
          </a:p>
        </p:txBody>
      </p:sp>
      <p:pic>
        <p:nvPicPr>
          <p:cNvPr id="4" name="Image 3" descr="DSC_0296.JPG"/>
          <p:cNvPicPr>
            <a:picLocks noChangeAspect="1"/>
          </p:cNvPicPr>
          <p:nvPr/>
        </p:nvPicPr>
        <p:blipFill>
          <a:blip r:embed="rId2" cstate="print"/>
          <a:srcRect l="10811" t="13514" b="3156"/>
          <a:stretch>
            <a:fillRect/>
          </a:stretch>
        </p:blipFill>
        <p:spPr>
          <a:xfrm>
            <a:off x="3428992" y="3307744"/>
            <a:ext cx="5715008" cy="355025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ALMAN GELENEKLERİ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&gt;&gt;Zamanında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&gt;&gt;Zalimce </a:t>
            </a:r>
            <a:r>
              <a:rPr lang="tr-TR" dirty="0" smtClean="0"/>
              <a:t>tarih</a:t>
            </a:r>
          </a:p>
          <a:p>
            <a:pPr>
              <a:buNone/>
            </a:pPr>
            <a:r>
              <a:rPr lang="tr-TR" dirty="0" smtClean="0"/>
              <a:t>&gt;&gt;Genellikle </a:t>
            </a:r>
            <a:r>
              <a:rPr lang="tr-TR" dirty="0" smtClean="0"/>
              <a:t>futbolu severler.</a:t>
            </a:r>
            <a:endParaRPr lang="tr-TR" dirty="0"/>
          </a:p>
        </p:txBody>
      </p:sp>
      <p:pic>
        <p:nvPicPr>
          <p:cNvPr id="4" name="Image 3" descr="DSC_03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06" y="3200625"/>
            <a:ext cx="5500694" cy="365737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0"/>
            <a:ext cx="7239000" cy="714356"/>
          </a:xfrm>
        </p:spPr>
        <p:txBody>
          <a:bodyPr/>
          <a:lstStyle/>
          <a:p>
            <a:r>
              <a:rPr lang="tr-TR" dirty="0" smtClean="0"/>
              <a:t>Dedikoducu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158" y="785794"/>
            <a:ext cx="7239000" cy="4846320"/>
          </a:xfrm>
        </p:spPr>
        <p:txBody>
          <a:bodyPr/>
          <a:lstStyle/>
          <a:p>
            <a:r>
              <a:rPr lang="tr-TR" dirty="0" smtClean="0"/>
              <a:t>M ****, C ********'ya aşık oldu!</a:t>
            </a:r>
          </a:p>
          <a:p>
            <a:r>
              <a:rPr lang="tr-TR" dirty="0" smtClean="0"/>
              <a:t>E **** Koyun gevşiyor çünkü ağlıyor ve şöyle dedi: '' Çok baharatlı !!! ''.</a:t>
            </a:r>
          </a:p>
          <a:p>
            <a:r>
              <a:rPr lang="tr-TR" dirty="0" smtClean="0"/>
              <a:t>S ***** bir tırtıl olmuştur!</a:t>
            </a:r>
          </a:p>
          <a:p>
            <a:r>
              <a:rPr lang="tr-TR" dirty="0" smtClean="0"/>
              <a:t>A***** duvarda twerk yapmaya çalıştı</a:t>
            </a:r>
            <a:r>
              <a:rPr lang="tr-TR" dirty="0" smtClean="0"/>
              <a:t>.</a:t>
            </a:r>
          </a:p>
          <a:p>
            <a:r>
              <a:rPr lang="tr-TR" dirty="0" smtClean="0"/>
              <a:t>J ****** düştü çünkü çok </a:t>
            </a:r>
            <a:r>
              <a:rPr lang="tr-TR" dirty="0" smtClean="0"/>
              <a:t>yakışıklı </a:t>
            </a:r>
            <a:r>
              <a:rPr lang="tr-TR" dirty="0" smtClean="0"/>
              <a:t>bir çocuğu görmek </a:t>
            </a:r>
            <a:r>
              <a:rPr lang="tr-TR" dirty="0" smtClean="0"/>
              <a:t>istedi!</a:t>
            </a:r>
            <a:endParaRPr lang="tr-TR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lum bright="-21000"/>
          </a:blip>
          <a:srcRect b="29628"/>
          <a:stretch>
            <a:fillRect/>
          </a:stretch>
        </p:blipFill>
        <p:spPr bwMode="auto">
          <a:xfrm>
            <a:off x="5429256" y="3643314"/>
            <a:ext cx="3714744" cy="3214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0"/>
            <a:ext cx="7239000" cy="642918"/>
          </a:xfrm>
        </p:spPr>
        <p:txBody>
          <a:bodyPr/>
          <a:lstStyle/>
          <a:p>
            <a:r>
              <a:rPr lang="tr-TR" dirty="0" smtClean="0"/>
              <a:t>DEDİKODUCU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14282" y="642918"/>
            <a:ext cx="7239000" cy="4500594"/>
          </a:xfrm>
        </p:spPr>
        <p:txBody>
          <a:bodyPr/>
          <a:lstStyle/>
          <a:p>
            <a:pPr>
              <a:buNone/>
            </a:pPr>
            <a:r>
              <a:rPr lang="tr-TR" dirty="0" smtClean="0"/>
              <a:t>&gt;&gt;A </a:t>
            </a:r>
            <a:r>
              <a:rPr lang="tr-TR" dirty="0" smtClean="0"/>
              <a:t>****** ve A ***** bir dans savaşı yaptı ve A ***** ve J ****** kazandı.</a:t>
            </a:r>
          </a:p>
          <a:p>
            <a:pPr>
              <a:buNone/>
            </a:pPr>
            <a:r>
              <a:rPr lang="tr-TR" dirty="0" smtClean="0"/>
              <a:t>&gt;&gt;A****** </a:t>
            </a:r>
            <a:r>
              <a:rPr lang="tr-TR" dirty="0" smtClean="0"/>
              <a:t>merdivenlere düştü.</a:t>
            </a:r>
          </a:p>
          <a:p>
            <a:pPr>
              <a:buNone/>
            </a:pPr>
            <a:r>
              <a:rPr lang="tr-TR" dirty="0" smtClean="0"/>
              <a:t>&gt;&gt;E </a:t>
            </a:r>
            <a:r>
              <a:rPr lang="tr-TR" dirty="0" smtClean="0"/>
              <a:t>**** tavuk dansını ve yağmur dansını ***** </a:t>
            </a:r>
            <a:r>
              <a:rPr lang="tr-TR" dirty="0" smtClean="0"/>
              <a:t>yaptı.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&gt;&gt;E </a:t>
            </a:r>
            <a:r>
              <a:rPr lang="tr-TR" dirty="0" smtClean="0"/>
              <a:t>****, M **** '</a:t>
            </a:r>
            <a:r>
              <a:rPr lang="tr-TR" dirty="0" err="1" smtClean="0"/>
              <a:t>nin</a:t>
            </a:r>
            <a:r>
              <a:rPr lang="tr-TR" dirty="0" smtClean="0"/>
              <a:t> yatak odasında yerde yattı.</a:t>
            </a:r>
          </a:p>
          <a:p>
            <a:pPr>
              <a:buNone/>
            </a:pPr>
            <a:r>
              <a:rPr lang="tr-TR" dirty="0" smtClean="0"/>
              <a:t>&gt;&gt;Türk </a:t>
            </a:r>
            <a:r>
              <a:rPr lang="tr-TR" dirty="0" smtClean="0"/>
              <a:t>ve Alman bir parti </a:t>
            </a:r>
            <a:r>
              <a:rPr lang="tr-TR" dirty="0" smtClean="0"/>
              <a:t>verdi.</a:t>
            </a:r>
          </a:p>
          <a:p>
            <a:pPr>
              <a:buNone/>
            </a:pPr>
            <a:r>
              <a:rPr lang="tr-TR" dirty="0" smtClean="0"/>
              <a:t>&gt;&gt;T </a:t>
            </a:r>
            <a:r>
              <a:rPr lang="tr-TR" dirty="0" smtClean="0"/>
              <a:t>*** ve C ***** bu gezinin yeni bir çiftidir</a:t>
            </a:r>
            <a:r>
              <a:rPr lang="tr-TR" dirty="0" smtClean="0"/>
              <a:t>! Tebrikler !!</a:t>
            </a:r>
            <a:endParaRPr lang="tr-TR" dirty="0" smtClean="0"/>
          </a:p>
        </p:txBody>
      </p:sp>
      <p:pic>
        <p:nvPicPr>
          <p:cNvPr id="4" name="Picture 4" descr="C:\Users\justine\Pictures\Berlin 2017 Erasmus\_20170330_2304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4214818"/>
            <a:ext cx="3286116" cy="2643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000240"/>
            <a:ext cx="1304925" cy="790575"/>
          </a:xfrm>
          <a:prstGeom prst="rect">
            <a:avLst/>
          </a:prstGeom>
          <a:noFill/>
        </p:spPr>
      </p:pic>
      <p:pic>
        <p:nvPicPr>
          <p:cNvPr id="6" name="Imag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5000636"/>
            <a:ext cx="1285875" cy="771525"/>
          </a:xfrm>
          <a:prstGeom prst="rect">
            <a:avLst/>
          </a:prstGeom>
          <a:noFill/>
        </p:spPr>
      </p:pic>
      <p:pic>
        <p:nvPicPr>
          <p:cNvPr id="7" name="Imag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4929198"/>
            <a:ext cx="1371600" cy="790575"/>
          </a:xfrm>
          <a:prstGeom prst="rect">
            <a:avLst/>
          </a:prstGeom>
          <a:noFill/>
        </p:spPr>
      </p:pic>
      <p:pic>
        <p:nvPicPr>
          <p:cNvPr id="8" name="Imag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1928802"/>
            <a:ext cx="1295400" cy="790575"/>
          </a:xfrm>
          <a:prstGeom prst="rect">
            <a:avLst/>
          </a:prstGeom>
          <a:noFill/>
        </p:spPr>
      </p:pic>
      <p:pic>
        <p:nvPicPr>
          <p:cNvPr id="9" name="Espace réservé du contenu 3" descr="IMG-20170328-WA001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0298" y="2214554"/>
            <a:ext cx="4357718" cy="3078166"/>
          </a:xfrm>
          <a:prstGeom prst="rect">
            <a:avLst/>
          </a:prstGeom>
        </p:spPr>
      </p:pic>
      <p:pic>
        <p:nvPicPr>
          <p:cNvPr id="10" name="Imag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14480" y="500042"/>
            <a:ext cx="5762625" cy="1114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37192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ÖZET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000108"/>
            <a:ext cx="5186370" cy="545562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r-TR" sz="4000" dirty="0" smtClean="0"/>
              <a:t>1) Neden önemlidir?</a:t>
            </a:r>
          </a:p>
          <a:p>
            <a:pPr>
              <a:buNone/>
            </a:pPr>
            <a:r>
              <a:rPr lang="tr-TR" sz="4000" dirty="0" smtClean="0"/>
              <a:t>2) Bizi nasıl etkiliyor?</a:t>
            </a:r>
          </a:p>
          <a:p>
            <a:pPr>
              <a:buNone/>
            </a:pPr>
            <a:r>
              <a:rPr lang="tr-TR" sz="4000" dirty="0" smtClean="0"/>
              <a:t>- Kişisel</a:t>
            </a:r>
          </a:p>
          <a:p>
            <a:pPr>
              <a:buNone/>
            </a:pPr>
            <a:r>
              <a:rPr lang="tr-TR" sz="4000" dirty="0" smtClean="0"/>
              <a:t>- İletişim ve dilin kullanımı</a:t>
            </a:r>
          </a:p>
          <a:p>
            <a:pPr>
              <a:buNone/>
            </a:pPr>
            <a:r>
              <a:rPr lang="tr-TR" sz="4000" dirty="0" smtClean="0"/>
              <a:t>3) Kültürel farklılıklar</a:t>
            </a:r>
          </a:p>
          <a:p>
            <a:pPr>
              <a:buNone/>
            </a:pPr>
            <a:r>
              <a:rPr lang="tr-TR" sz="4000" dirty="0" smtClean="0"/>
              <a:t>4) Projeyle ilgili ne düşünüyoruz?</a:t>
            </a:r>
          </a:p>
          <a:p>
            <a:pPr>
              <a:buNone/>
            </a:pPr>
            <a:r>
              <a:rPr lang="tr-TR" sz="4000" dirty="0" smtClean="0"/>
              <a:t>5) Sahip olduğumuz sorunlar.</a:t>
            </a:r>
            <a:endParaRPr lang="tr-TR" sz="4000" dirty="0"/>
          </a:p>
        </p:txBody>
      </p:sp>
      <p:pic>
        <p:nvPicPr>
          <p:cNvPr id="4" name="Image 4" descr="P11000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5036327" y="1678781"/>
            <a:ext cx="4786346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/>
          <a:lstStyle/>
          <a:p>
            <a:r>
              <a:rPr lang="tr-TR" dirty="0" smtClean="0"/>
              <a:t>Neden Önemlidir ?</a:t>
            </a:r>
            <a:endParaRPr lang="tr-TR" dirty="0"/>
          </a:p>
        </p:txBody>
      </p:sp>
      <p:pic>
        <p:nvPicPr>
          <p:cNvPr id="4" name="Image 4" descr="20161119_052934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43895" y="3714752"/>
            <a:ext cx="5000105" cy="3143248"/>
          </a:xfrm>
          <a:prstGeom prst="rect">
            <a:avLst/>
          </a:prstGeom>
        </p:spPr>
      </p:pic>
      <p:sp>
        <p:nvSpPr>
          <p:cNvPr id="5" name="4 Dikdörtgen"/>
          <p:cNvSpPr/>
          <p:nvPr/>
        </p:nvSpPr>
        <p:spPr>
          <a:xfrm>
            <a:off x="214282" y="1357298"/>
            <a:ext cx="85725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/>
              <a:t>Ö</a:t>
            </a:r>
            <a:r>
              <a:rPr lang="tr-TR" sz="2800" dirty="0" smtClean="0"/>
              <a:t>nemlidir, çünkü öğrencilere şunları sağlar:</a:t>
            </a:r>
          </a:p>
          <a:p>
            <a:r>
              <a:rPr lang="tr-TR" sz="2800" dirty="0" smtClean="0"/>
              <a:t>- Diğer ülkelere gidip, farklı kültürler hakkında iletişim kurmak ve öğrenmek.</a:t>
            </a:r>
          </a:p>
          <a:p>
            <a:r>
              <a:rPr lang="tr-TR" sz="2800" dirty="0" smtClean="0"/>
              <a:t>- Yenilenebilir enerjiler gibi konularda daha etkileşimli etkinliklerle öğrenmek.</a:t>
            </a:r>
            <a:endParaRPr lang="tr-TR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/>
          <a:lstStyle/>
          <a:p>
            <a:r>
              <a:rPr lang="tr-TR" dirty="0" smtClean="0"/>
              <a:t>Bu bizi </a:t>
            </a:r>
            <a:r>
              <a:rPr lang="tr-TR" dirty="0" smtClean="0"/>
              <a:t>nasIl </a:t>
            </a:r>
            <a:r>
              <a:rPr lang="tr-TR" dirty="0" smtClean="0"/>
              <a:t>etkiliyor?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000" dirty="0" smtClean="0"/>
              <a:t>Kişisel:</a:t>
            </a:r>
          </a:p>
          <a:p>
            <a:r>
              <a:rPr lang="tr-TR" sz="2000" dirty="0" smtClean="0"/>
              <a:t>Kendinize güvenen kişi olabilirsiniz.</a:t>
            </a:r>
          </a:p>
          <a:p>
            <a:r>
              <a:rPr lang="tr-TR" sz="2000" dirty="0" smtClean="0"/>
              <a:t>Öğrenmek için daha fazla merak edebilirsiniz.</a:t>
            </a:r>
          </a:p>
          <a:p>
            <a:r>
              <a:rPr lang="tr-TR" sz="2000" dirty="0" smtClean="0"/>
              <a:t>Haber faaliyetlerine ve durumlarına daha iyi adapte olabilirsiniz.</a:t>
            </a:r>
          </a:p>
          <a:p>
            <a:r>
              <a:rPr lang="tr-TR" sz="2000" dirty="0" smtClean="0"/>
              <a:t>Sorunları çözmek için daha fazla kapasite elde edebilirsiniz.</a:t>
            </a:r>
          </a:p>
          <a:p>
            <a:r>
              <a:rPr lang="tr-TR" sz="2000" dirty="0" smtClean="0"/>
              <a:t>Genel olarak, gelecekteki yaşamınız için size yardımcı olabilir.</a:t>
            </a:r>
            <a:endParaRPr lang="tr-TR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7012" y="4643422"/>
            <a:ext cx="308698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71472" y="0"/>
            <a:ext cx="7239000" cy="1143000"/>
          </a:xfrm>
        </p:spPr>
        <p:txBody>
          <a:bodyPr/>
          <a:lstStyle/>
          <a:p>
            <a:r>
              <a:rPr lang="tr-TR" dirty="0" smtClean="0"/>
              <a:t>Bu bizi nasIl etkiliyor?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158" y="1214422"/>
            <a:ext cx="7239000" cy="4846320"/>
          </a:xfrm>
        </p:spPr>
        <p:txBody>
          <a:bodyPr/>
          <a:lstStyle/>
          <a:p>
            <a:r>
              <a:rPr lang="tr-TR" dirty="0" smtClean="0"/>
              <a:t>İletişim ve dilin kullanımı</a:t>
            </a:r>
          </a:p>
          <a:p>
            <a:r>
              <a:rPr lang="tr-TR" dirty="0" smtClean="0"/>
              <a:t>Diğer ülkelerden gelen insanlarla etkileşim kurup çalışırsınız ve farklı diller hakkındaki bilginizi geliştirirsiniz.</a:t>
            </a:r>
          </a:p>
          <a:p>
            <a:r>
              <a:rPr lang="tr-TR" dirty="0" smtClean="0"/>
              <a:t>Yabancı bir öğrencinin ne olabileceği hakkında bir fikriniz olabilir.</a:t>
            </a:r>
          </a:p>
          <a:p>
            <a:r>
              <a:rPr lang="tr-TR" dirty="0" smtClean="0"/>
              <a:t>Okulda öğrendiğiniz dilleri uygularsınız.</a:t>
            </a:r>
            <a:endParaRPr lang="tr-TR" dirty="0"/>
          </a:p>
        </p:txBody>
      </p:sp>
      <p:pic>
        <p:nvPicPr>
          <p:cNvPr id="4" name="Picture 2" descr="C:\Users\justine\Documents\Lycée\Seconde\Erasmus\IMG_20170329_094827.jpg"/>
          <p:cNvPicPr>
            <a:picLocks noChangeAspect="1" noChangeArrowheads="1"/>
          </p:cNvPicPr>
          <p:nvPr/>
        </p:nvPicPr>
        <p:blipFill>
          <a:blip r:embed="rId2" cstate="print"/>
          <a:srcRect b="37499"/>
          <a:stretch>
            <a:fillRect/>
          </a:stretch>
        </p:blipFill>
        <p:spPr bwMode="auto">
          <a:xfrm>
            <a:off x="6215074" y="4357694"/>
            <a:ext cx="2928926" cy="2500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KÜLTÜREL FARKLILIKLAR</a:t>
            </a:r>
            <a:endParaRPr lang="tr-TR" dirty="0"/>
          </a:p>
        </p:txBody>
      </p:sp>
      <p:pic>
        <p:nvPicPr>
          <p:cNvPr id="5" name="Imag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357826"/>
            <a:ext cx="1571636" cy="95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5357826"/>
            <a:ext cx="1592047" cy="928695"/>
          </a:xfrm>
          <a:prstGeom prst="rect">
            <a:avLst/>
          </a:prstGeom>
          <a:noFill/>
        </p:spPr>
      </p:pic>
      <p:pic>
        <p:nvPicPr>
          <p:cNvPr id="7" name="Imag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5286388"/>
            <a:ext cx="1643074" cy="1002758"/>
          </a:xfrm>
          <a:prstGeom prst="rect">
            <a:avLst/>
          </a:prstGeom>
          <a:noFill/>
        </p:spPr>
      </p:pic>
      <p:pic>
        <p:nvPicPr>
          <p:cNvPr id="8" name="Imag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3071810"/>
            <a:ext cx="1611228" cy="928694"/>
          </a:xfrm>
          <a:prstGeom prst="rect">
            <a:avLst/>
          </a:prstGeom>
          <a:noFill/>
        </p:spPr>
      </p:pic>
      <p:sp>
        <p:nvSpPr>
          <p:cNvPr id="13" name="12 Dikdörtgen"/>
          <p:cNvSpPr/>
          <p:nvPr/>
        </p:nvSpPr>
        <p:spPr>
          <a:xfrm>
            <a:off x="1000100" y="1928802"/>
            <a:ext cx="457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 smtClean="0"/>
              <a:t>Öğle yemeği ve akşam yemeği</a:t>
            </a:r>
          </a:p>
          <a:p>
            <a:r>
              <a:rPr lang="tr-TR" sz="3200" dirty="0" smtClean="0"/>
              <a:t>-İspanya 14s30 / 21s30</a:t>
            </a:r>
          </a:p>
          <a:p>
            <a:r>
              <a:rPr lang="tr-TR" sz="3200" dirty="0" smtClean="0"/>
              <a:t>-Fransa 12s30 / 20s</a:t>
            </a:r>
          </a:p>
          <a:p>
            <a:r>
              <a:rPr lang="tr-TR" sz="3200" dirty="0" smtClean="0"/>
              <a:t>-Türkiye 12:30-19:00</a:t>
            </a:r>
          </a:p>
          <a:p>
            <a:r>
              <a:rPr lang="tr-TR" sz="3200" dirty="0" smtClean="0"/>
              <a:t>-Almanya 12s30 / 20s</a:t>
            </a:r>
            <a:endParaRPr lang="tr-TR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BU DİLLERDE BELİRTİLEN MEKTUPLAR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İSPANYA    </a:t>
            </a:r>
            <a:r>
              <a:rPr lang="fr-FR" sz="3200" dirty="0" smtClean="0"/>
              <a:t>ñ</a:t>
            </a:r>
            <a:endParaRPr lang="tr-TR" sz="3200" dirty="0" smtClean="0"/>
          </a:p>
          <a:p>
            <a:r>
              <a:rPr lang="tr-TR" sz="3200" dirty="0" smtClean="0"/>
              <a:t>TÜRKİYE </a:t>
            </a:r>
            <a:r>
              <a:rPr lang="tr-TR" sz="3200" dirty="0" smtClean="0"/>
              <a:t>  ç </a:t>
            </a:r>
            <a:r>
              <a:rPr lang="tr-TR" sz="3200" dirty="0" smtClean="0"/>
              <a:t>ğ ı ö ş ü</a:t>
            </a:r>
          </a:p>
          <a:p>
            <a:r>
              <a:rPr lang="tr-TR" sz="3200" dirty="0" smtClean="0"/>
              <a:t>FRANSA      </a:t>
            </a:r>
            <a:r>
              <a:rPr lang="tr-TR" sz="3200" dirty="0" smtClean="0"/>
              <a:t>ç</a:t>
            </a:r>
          </a:p>
          <a:p>
            <a:r>
              <a:rPr lang="tr-TR" sz="3200" dirty="0" smtClean="0"/>
              <a:t>ALMANYA   Alman</a:t>
            </a:r>
            <a:r>
              <a:rPr lang="tr-TR" sz="3200" dirty="0" smtClean="0"/>
              <a:t>, Umlaut ve bir harf (ß) (szett (sz) veya scharfes S, uzun olarak adlandırılır) ile bu aksanlı harfleri (Ä / ä, Ö / ö, Ü / ü) kullanır, ancak alfabe içinde bağımsız harf olarak düşünülmez .</a:t>
            </a:r>
            <a:endParaRPr lang="tr-TR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0"/>
            <a:ext cx="7239000" cy="1143000"/>
          </a:xfrm>
        </p:spPr>
        <p:txBody>
          <a:bodyPr/>
          <a:lstStyle/>
          <a:p>
            <a:r>
              <a:rPr lang="tr-TR" dirty="0" smtClean="0"/>
              <a:t>Öğrenci olarak tecrübemiz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357298"/>
            <a:ext cx="7239000" cy="5098438"/>
          </a:xfrm>
        </p:spPr>
        <p:txBody>
          <a:bodyPr>
            <a:normAutofit/>
          </a:bodyPr>
          <a:lstStyle/>
          <a:p>
            <a:r>
              <a:rPr lang="tr-TR" dirty="0" smtClean="0"/>
              <a:t>Bu programın önemli unsurlarından biri, diğer ülkelerden gelen insanlarla yaşamak </a:t>
            </a:r>
            <a:r>
              <a:rPr lang="tr-TR" dirty="0" smtClean="0"/>
              <a:t>olduğundan</a:t>
            </a:r>
            <a:r>
              <a:rPr lang="tr-TR" dirty="0" smtClean="0"/>
              <a:t>, </a:t>
            </a:r>
            <a:r>
              <a:rPr lang="tr-TR" dirty="0" smtClean="0"/>
              <a:t>dilimizden </a:t>
            </a:r>
            <a:r>
              <a:rPr lang="tr-TR" dirty="0" smtClean="0"/>
              <a:t>kelime öğretmek ve öğrenmektir</a:t>
            </a:r>
            <a:r>
              <a:rPr lang="tr-TR" dirty="0" smtClean="0"/>
              <a:t>.</a:t>
            </a:r>
          </a:p>
          <a:p>
            <a:endParaRPr lang="tr-TR" dirty="0"/>
          </a:p>
        </p:txBody>
      </p:sp>
      <p:graphicFrame>
        <p:nvGraphicFramePr>
          <p:cNvPr id="7" name="6 Tablo"/>
          <p:cNvGraphicFramePr>
            <a:graphicFrameLocks noGrp="1"/>
          </p:cNvGraphicFramePr>
          <p:nvPr/>
        </p:nvGraphicFramePr>
        <p:xfrm>
          <a:off x="428596" y="3071810"/>
          <a:ext cx="7596200" cy="3726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9240"/>
                <a:gridCol w="1519240"/>
                <a:gridCol w="1519240"/>
                <a:gridCol w="1519240"/>
                <a:gridCol w="1519240"/>
              </a:tblGrid>
              <a:tr h="1085220">
                <a:tc>
                  <a:txBody>
                    <a:bodyPr/>
                    <a:lstStyle/>
                    <a:p>
                      <a:r>
                        <a:rPr lang="tr-TR" dirty="0" smtClean="0"/>
                        <a:t>İNGİLİZCE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İSPANYOLCA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FRANSIZCA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TÜRKÇE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ALMANCA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Hello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Hola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Salut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Merhaba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Hallo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Bye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Adios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Au revoir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Ho</a:t>
                      </a:r>
                      <a:r>
                        <a:rPr lang="es-ES" sz="1600" dirty="0" err="1" smtClean="0"/>
                        <a:t>şçakal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Tsch</a:t>
                      </a:r>
                      <a:r>
                        <a:rPr lang="es-ES" sz="1600" dirty="0" err="1" smtClean="0"/>
                        <a:t>üss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Let’s</a:t>
                      </a:r>
                      <a:r>
                        <a:rPr lang="fr-FR" sz="1600" dirty="0" smtClean="0"/>
                        <a:t>  go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Vamos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On y</a:t>
                      </a:r>
                      <a:r>
                        <a:rPr lang="fr-FR" sz="1600" baseline="0" dirty="0" smtClean="0"/>
                        <a:t> va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Hadi </a:t>
                      </a:r>
                      <a:r>
                        <a:rPr lang="fr-FR" sz="1600" dirty="0" err="1" smtClean="0"/>
                        <a:t>gidelim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Los </a:t>
                      </a:r>
                      <a:r>
                        <a:rPr lang="fr-FR" sz="1600" dirty="0" err="1" smtClean="0"/>
                        <a:t>geht’s</a:t>
                      </a:r>
                      <a:endParaRPr lang="fr-FR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Good </a:t>
                      </a:r>
                      <a:r>
                        <a:rPr lang="fr-FR" sz="1600" dirty="0" err="1" smtClean="0"/>
                        <a:t>morning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Buenos</a:t>
                      </a:r>
                      <a:r>
                        <a:rPr lang="fr-FR" sz="1600" baseline="0" dirty="0" smtClean="0"/>
                        <a:t> </a:t>
                      </a:r>
                      <a:r>
                        <a:rPr lang="fr-FR" sz="1600" baseline="0" dirty="0" err="1" smtClean="0"/>
                        <a:t>dÍas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Bonjour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G</a:t>
                      </a:r>
                      <a:r>
                        <a:rPr lang="fr-FR" sz="1600" u="sng" dirty="0" err="1" smtClean="0"/>
                        <a:t>ü</a:t>
                      </a:r>
                      <a:r>
                        <a:rPr lang="fr-FR" sz="1600" u="none" dirty="0" err="1" smtClean="0"/>
                        <a:t>naydin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Guten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dirty="0" err="1" smtClean="0"/>
                        <a:t>Morgen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How are </a:t>
                      </a:r>
                      <a:r>
                        <a:rPr lang="fr-FR" sz="1600" dirty="0" err="1" smtClean="0"/>
                        <a:t>you</a:t>
                      </a:r>
                      <a:r>
                        <a:rPr lang="fr-FR" sz="1600" dirty="0" smtClean="0"/>
                        <a:t>?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¿</a:t>
                      </a:r>
                      <a:r>
                        <a:rPr lang="fr-FR" sz="1600" dirty="0" err="1" smtClean="0"/>
                        <a:t>Qué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dirty="0" err="1" smtClean="0"/>
                        <a:t>tal</a:t>
                      </a:r>
                      <a:r>
                        <a:rPr lang="fr-FR" sz="1600" dirty="0" smtClean="0"/>
                        <a:t>?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Ça va?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Nasilsin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Wie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dirty="0" err="1" smtClean="0"/>
                        <a:t>geht</a:t>
                      </a:r>
                      <a:r>
                        <a:rPr lang="fr-FR" sz="1600" dirty="0" smtClean="0"/>
                        <a:t> es </a:t>
                      </a:r>
                      <a:r>
                        <a:rPr lang="fr-FR" sz="1600" dirty="0" err="1" smtClean="0"/>
                        <a:t>dir</a:t>
                      </a:r>
                      <a:r>
                        <a:rPr lang="fr-FR" sz="1600" dirty="0" smtClean="0"/>
                        <a:t>?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I love </a:t>
                      </a:r>
                      <a:r>
                        <a:rPr lang="fr-FR" sz="1600" dirty="0" err="1" smtClean="0"/>
                        <a:t>you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Te</a:t>
                      </a:r>
                      <a:r>
                        <a:rPr lang="fr-FR" sz="1600" baseline="0" dirty="0" smtClean="0"/>
                        <a:t> </a:t>
                      </a:r>
                      <a:r>
                        <a:rPr lang="fr-FR" sz="1600" baseline="0" dirty="0" err="1" smtClean="0"/>
                        <a:t>quiero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Je t’aime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Seni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dirty="0" err="1" smtClean="0"/>
                        <a:t>Seviyorum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Ich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dirty="0" err="1" smtClean="0"/>
                        <a:t>liebe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dirty="0" err="1" smtClean="0"/>
                        <a:t>dich</a:t>
                      </a:r>
                      <a:endParaRPr lang="fr-FR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71472" y="0"/>
            <a:ext cx="7239000" cy="785794"/>
          </a:xfrm>
        </p:spPr>
        <p:txBody>
          <a:bodyPr/>
          <a:lstStyle/>
          <a:p>
            <a:r>
              <a:rPr lang="tr-TR" dirty="0" smtClean="0"/>
              <a:t>Öğrenci olarak tecrübemiz</a:t>
            </a:r>
            <a:endParaRPr lang="tr-TR" dirty="0"/>
          </a:p>
        </p:txBody>
      </p:sp>
      <p:pic>
        <p:nvPicPr>
          <p:cNvPr id="4" name="Picture 1" descr="C:\Users\justine\Documents\Lycée\Seconde\Erasmus\P11000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3226" b="7527"/>
          <a:stretch>
            <a:fillRect/>
          </a:stretch>
        </p:blipFill>
        <p:spPr bwMode="auto">
          <a:xfrm>
            <a:off x="4502289" y="3529517"/>
            <a:ext cx="4641711" cy="3328483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1000100" y="1142984"/>
            <a:ext cx="457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Birçok şey öğrendik:</a:t>
            </a:r>
          </a:p>
          <a:p>
            <a:r>
              <a:rPr lang="tr-TR" sz="2800" dirty="0" smtClean="0"/>
              <a:t>-Diğer ülkelerde yaşamak.</a:t>
            </a:r>
          </a:p>
          <a:p>
            <a:r>
              <a:rPr lang="tr-TR" sz="2800" dirty="0" smtClean="0"/>
              <a:t>-Diğer ülkelere riayet etmek.</a:t>
            </a:r>
          </a:p>
          <a:p>
            <a:r>
              <a:rPr lang="tr-TR" sz="2800" dirty="0" smtClean="0"/>
              <a:t>-Yenilenebilir enerjinin önemi.</a:t>
            </a:r>
            <a:endParaRPr lang="tr-TR" sz="2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engin">
  <a:themeElements>
    <a:clrScheme name="Zengin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Zengin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Zengin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54</TotalTime>
  <Words>664</Words>
  <Application>Microsoft Office PowerPoint</Application>
  <PresentationFormat>Ekran Gösterisi (4:3)</PresentationFormat>
  <Paragraphs>122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19" baseType="lpstr">
      <vt:lpstr>Zengin</vt:lpstr>
      <vt:lpstr>Slayt 1</vt:lpstr>
      <vt:lpstr>ÖZET</vt:lpstr>
      <vt:lpstr>Neden Önemlidir ?</vt:lpstr>
      <vt:lpstr>Bu bizi nasIl etkiliyor?</vt:lpstr>
      <vt:lpstr>Bu bizi nasIl etkiliyor?</vt:lpstr>
      <vt:lpstr>KÜLTÜREL FARKLILIKLAR</vt:lpstr>
      <vt:lpstr>BU DİLLERDE BELİRTİLEN MEKTUPLAR</vt:lpstr>
      <vt:lpstr>Öğrenci olarak tecrübemiz</vt:lpstr>
      <vt:lpstr>Öğrenci olarak tecrübemiz</vt:lpstr>
      <vt:lpstr>Öğrenci olarak tecrübemiz</vt:lpstr>
      <vt:lpstr>Öğrenci olarak tecrübemiz</vt:lpstr>
      <vt:lpstr>İspanyol gelenekleri </vt:lpstr>
      <vt:lpstr>FRANSIZ GELENEKLERİ</vt:lpstr>
      <vt:lpstr>TÜRK GELENEKLERİ</vt:lpstr>
      <vt:lpstr>ALMAN GELENEKLERİ</vt:lpstr>
      <vt:lpstr>Dedikoducu</vt:lpstr>
      <vt:lpstr>DEDİKODUCU</vt:lpstr>
      <vt:lpstr>Slayt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meka</dc:creator>
  <cp:lastModifiedBy>meka</cp:lastModifiedBy>
  <cp:revision>6</cp:revision>
  <dcterms:created xsi:type="dcterms:W3CDTF">2017-04-17T11:38:54Z</dcterms:created>
  <dcterms:modified xsi:type="dcterms:W3CDTF">2017-04-17T12:33:33Z</dcterms:modified>
</cp:coreProperties>
</file>