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1.png" ContentType="image/png"/>
  <Override PartName="/ppt/media/image19.png" ContentType="image/pn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20.png" ContentType="image/png"/>
  <Override PartName="/ppt/media/image18.png" ContentType="image/png"/>
  <Override PartName="/ppt/media/image7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>
                <a:solidFill>
                  <a:srgbClr val="2f5897"/>
                </a:solidFill>
                <a:latin typeface="Palatino Linotype"/>
              </a:rPr>
              <a:t>Pulse para editar el formato del texto de títuloMastertitelformat bearbeiten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pPr algn="r">
              <a:lnSpc>
                <a:spcPct val="100000"/>
              </a:lnSpc>
            </a:pPr>
            <a:r>
              <a:rPr lang="es-ES" sz="1200">
                <a:solidFill>
                  <a:srgbClr val="595959"/>
                </a:solidFill>
                <a:latin typeface="Century Gothic"/>
              </a:rPr>
              <a:t>27/06/17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939B3147-BFAF-4775-A0C7-174506F97ED7}" type="slidenum">
              <a:rPr lang="es-ES" sz="1200">
                <a:solidFill>
                  <a:srgbClr val="595959"/>
                </a:solidFill>
                <a:latin typeface="Century Gothic"/>
              </a:rPr>
              <a:t>&lt;número&gt;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595959"/>
                </a:solidFill>
                <a:latin typeface="Century Gothic"/>
              </a:rPr>
              <a:t>Footer Text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pPr algn="r">
              <a:lnSpc>
                <a:spcPct val="100000"/>
              </a:lnSpc>
            </a:pPr>
            <a:r>
              <a:rPr lang="es-ES" sz="1200">
                <a:solidFill>
                  <a:srgbClr val="595959"/>
                </a:solidFill>
                <a:latin typeface="Century Gothic"/>
              </a:rPr>
              <a:t>27/06/17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595959"/>
                </a:solidFill>
                <a:latin typeface="Century Gothic"/>
              </a:rPr>
              <a:t>Footer Text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D0DAD54D-84EE-438C-849B-B7EF7BE50769}" type="slidenum">
              <a:rPr lang="es-ES" sz="1200">
                <a:solidFill>
                  <a:srgbClr val="595959"/>
                </a:solidFill>
                <a:latin typeface="Century Gothic"/>
              </a:rPr>
              <a:t>&lt;número&gt;</a:t>
            </a:fld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Palatino Linotype"/>
              </a:rPr>
              <a:t>Pulse para editar el formato del texto de título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609480"/>
            <a:ext cx="7772040" cy="1145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>
                <a:solidFill>
                  <a:srgbClr val="2f5897"/>
                </a:solidFill>
                <a:latin typeface="Palatino Linotype"/>
              </a:rPr>
              <a:t>Biogás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1371600" y="2140200"/>
            <a:ext cx="6400440" cy="5702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8b8b8b"/>
                </a:solidFill>
                <a:latin typeface="Century Gothic"/>
              </a:rPr>
              <a:t>Sr. y Sra. Bacteria</a:t>
            </a:r>
            <a:endParaRPr/>
          </a:p>
        </p:txBody>
      </p:sp>
      <p:pic>
        <p:nvPicPr>
          <p:cNvPr id="84" name="Bild 3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290520" y="3267360"/>
            <a:ext cx="3638520" cy="2847960"/>
          </a:xfrm>
          <a:prstGeom prst="rect">
            <a:avLst/>
          </a:prstGeom>
          <a:ln>
            <a:noFill/>
          </a:ln>
        </p:spPr>
      </p:pic>
      <p:pic>
        <p:nvPicPr>
          <p:cNvPr id="85" name="Bild 4" descr="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5269680" y="3322440"/>
            <a:ext cx="3566520" cy="28098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3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3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9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368800" y="2810880"/>
            <a:ext cx="4609080" cy="82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4800">
                <a:solidFill>
                  <a:srgbClr val="000000"/>
                </a:solidFill>
                <a:latin typeface="Palatino Linotype"/>
              </a:rPr>
              <a:t>Erasmus +</a:t>
            </a:r>
            <a:endParaRPr/>
          </a:p>
        </p:txBody>
      </p:sp>
      <p:pic>
        <p:nvPicPr>
          <p:cNvPr id="110" name="Bild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1040" y="356760"/>
            <a:ext cx="2859120" cy="2168640"/>
          </a:xfrm>
          <a:prstGeom prst="rect">
            <a:avLst/>
          </a:prstGeom>
          <a:ln>
            <a:noFill/>
          </a:ln>
        </p:spPr>
      </p:pic>
      <p:pic>
        <p:nvPicPr>
          <p:cNvPr id="111" name="Bild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81800" y="356760"/>
            <a:ext cx="3174480" cy="2168640"/>
          </a:xfrm>
          <a:prstGeom prst="rect">
            <a:avLst/>
          </a:prstGeom>
          <a:ln>
            <a:noFill/>
          </a:ln>
        </p:spPr>
      </p:pic>
      <p:pic>
        <p:nvPicPr>
          <p:cNvPr id="112" name="Bild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51040" y="4061520"/>
            <a:ext cx="2859120" cy="2387160"/>
          </a:xfrm>
          <a:prstGeom prst="rect">
            <a:avLst/>
          </a:prstGeom>
          <a:ln>
            <a:noFill/>
          </a:ln>
        </p:spPr>
      </p:pic>
      <p:pic>
        <p:nvPicPr>
          <p:cNvPr id="113" name="Bild 5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581800" y="4061520"/>
            <a:ext cx="3174480" cy="238716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851040" y="6449400"/>
            <a:ext cx="79056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Palatino Linotype"/>
              </a:rPr>
              <a:t>made by Denise, Gala, Canem, Pauline, Henriette, Burak &amp; Nils</a:t>
            </a:r>
            <a:endParaRPr/>
          </a:p>
        </p:txBody>
      </p:sp>
    </p:spTree>
  </p:cSld>
  <p:transition spd="slow">
    <p:fade/>
  </p:transition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3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2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899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36" fill="hold">
                                          <p:stCondLst>
                                            <p:cond delay="86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5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75080" y="3196080"/>
            <a:ext cx="2272680" cy="33332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550120" y="428040"/>
            <a:ext cx="2897640" cy="20818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3200">
                <a:solidFill>
                  <a:srgbClr val="ffffff"/>
                </a:solidFill>
                <a:latin typeface="Palatino Linotype"/>
              </a:rPr>
              <a:t>¡No! ¿Qué es el biogás?</a:t>
            </a:r>
            <a:endParaRPr/>
          </a:p>
        </p:txBody>
      </p:sp>
      <p:pic>
        <p:nvPicPr>
          <p:cNvPr id="88" name="Bild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6280" y="3196080"/>
            <a:ext cx="2068920" cy="33332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656280" y="428040"/>
            <a:ext cx="2696760" cy="2110680"/>
          </a:xfrm>
          <a:prstGeom prst="wedgeRoundRectCallout">
            <a:avLst>
              <a:gd name="adj1" fmla="val 18184"/>
              <a:gd name="adj2" fmla="val 67158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¿Sabes algo sobre el biogás?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3239640" y="3709800"/>
            <a:ext cx="2554200" cy="2625120"/>
          </a:xfrm>
          <a:prstGeom prst="wedgeRoundRectCallout">
            <a:avLst>
              <a:gd name="adj1" fmla="val -67959"/>
              <a:gd name="adj2" fmla="val 17832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Entonces, voy a explicártelo.</a:t>
            </a:r>
            <a:endParaRPr/>
          </a:p>
        </p:txBody>
      </p:sp>
    </p:spTree>
  </p:cSld>
  <p:transition spd="slow">
    <p:checker dir="horz"/>
  </p:transition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1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1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ild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999000" y="4593600"/>
            <a:ext cx="7192080" cy="198216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3200">
                <a:solidFill>
                  <a:srgbClr val="ffffff"/>
                </a:solidFill>
                <a:latin typeface="Palatino Linotype"/>
              </a:rPr>
              <a:t>Estas son nuestras amigas las vacas...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3200">
                <a:solidFill>
                  <a:srgbClr val="ffffff"/>
                </a:solidFill>
                <a:latin typeface="Palatino Linotype"/>
              </a:rPr>
              <a:t>Ellas producen biogás.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9720"/>
            <a:ext cx="9143640" cy="675792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0" y="99720"/>
            <a:ext cx="2111760" cy="1626120"/>
          </a:xfrm>
          <a:prstGeom prst="wedgeRoundRectCallout">
            <a:avLst>
              <a:gd name="adj1" fmla="val 58834"/>
              <a:gd name="adj2" fmla="val -52424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Palatino Linotype"/>
              </a:rPr>
              <a:t>Esto es ensilaje (restos de plantas fermentadas)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Palatino Linotype"/>
              </a:rPr>
              <a:t>Tambiém produce biogás .</a:t>
            </a:r>
            <a:endParaRPr/>
          </a:p>
        </p:txBody>
      </p:sp>
    </p:spTree>
  </p:cSld>
  <p:transition spd="slow">
    <p:fade/>
  </p:transition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027440" y="4865760"/>
            <a:ext cx="7734240" cy="12258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Esto es una planta de biogás.</a:t>
            </a:r>
            <a:endParaRPr/>
          </a:p>
        </p:txBody>
      </p:sp>
    </p:spTree>
  </p:cSld>
  <p:transition spd="slow">
    <p:fade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Bild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3840" cy="23256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711520" y="185400"/>
            <a:ext cx="6121800" cy="6349320"/>
          </a:xfrm>
          <a:prstGeom prst="wedgeRoundRectCallout">
            <a:avLst>
              <a:gd name="adj1" fmla="val -64532"/>
              <a:gd name="adj2" fmla="val -26004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El estiércolse introduce en un contenedor llamado digestor en el que también hay gas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Dentro hay un sistema de calefacción para que nos alimentemos y crezcamos las bacterias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Nos comemos el estiércol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Y lo transformamos en biogás. Ese gas entra en un motor a gas y un generador o en un acondicionador de gas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	</a:t>
            </a:r>
            <a:r>
              <a:rPr lang="es-ES" sz="2600">
                <a:solidFill>
                  <a:srgbClr val="ffffff"/>
                </a:solidFill>
                <a:latin typeface="Palatino Linotype"/>
              </a:rPr>
              <a:t>Así se obtiene electricidad  o biometano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ES" sz="2600">
                <a:solidFill>
                  <a:srgbClr val="ffffff"/>
                </a:solidFill>
                <a:latin typeface="Palatino Linotype"/>
              </a:rPr>
              <a:t>	</a:t>
            </a:r>
            <a:r>
              <a:rPr lang="es-ES" sz="2600">
                <a:solidFill>
                  <a:srgbClr val="ffffff"/>
                </a:solidFill>
                <a:latin typeface="Palatino Linotype"/>
              </a:rPr>
              <a:t>Los residuos serán abono para el campo</a:t>
            </a:r>
            <a:endParaRPr/>
          </a:p>
        </p:txBody>
      </p:sp>
    </p:spTree>
  </p:cSld>
  <p:transition spd="slow">
    <p:wheel spokes="1"/>
  </p:transition>
  <p:timing>
    <p:tnLst>
      <p:par>
        <p:cTn id="117" dur="indefinite" restart="never" nodeType="tmRoot">
          <p:childTnLst>
            <p:seq>
              <p:cTn id="118" nodeType="mainSeq">
                <p:childTnLst>
                  <p:par>
                    <p:cTn id="119" fill="freeze">
                      <p:stCondLst>
                        <p:cond delay="indefinite"/>
                      </p:stCondLst>
                      <p:childTnLst>
                        <p:par>
                          <p:cTn id="120" fill="freeze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3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freeze">
                      <p:stCondLst>
                        <p:cond delay="indefinite"/>
                      </p:stCondLst>
                      <p:childTnLst>
                        <p:par>
                          <p:cTn id="130" fill="freeze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freeze">
                      <p:stCondLst>
                        <p:cond delay="indefinite"/>
                      </p:stCondLst>
                      <p:childTnLst>
                        <p:par>
                          <p:cTn id="139" fill="freeze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98">
                                            <p:txEl>
                                              <p:p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98">
                                            <p:txEl>
                                              <p:p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freeze">
                      <p:stCondLst>
                        <p:cond delay="indefinite"/>
                      </p:stCondLst>
                      <p:childTnLst>
                        <p:par>
                          <p:cTn id="145" fill="freeze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98">
                                            <p:txEl>
                                              <p:pRg st="8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98">
                                            <p:txEl>
                                              <p:pRg st="8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freeze">
                      <p:stCondLst>
                        <p:cond delay="indefinite"/>
                      </p:stCondLst>
                      <p:childTnLst>
                        <p:par>
                          <p:cTn id="151" fill="freeze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7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98">
                                            <p:txEl>
                                              <p:pRg st="17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98">
                                            <p:txEl>
                                              <p:pRg st="17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freeze">
                      <p:stCondLst>
                        <p:cond delay="indefinite"/>
                      </p:stCondLst>
                      <p:childTnLst>
                        <p:par>
                          <p:cTn id="157" fill="freeze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98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98">
                                            <p:txEl>
                                              <p:pRg st="198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98">
                                            <p:txEl>
                                              <p:pRg st="198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1993680" y="-857160"/>
            <a:ext cx="514332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613800" y="5336640"/>
            <a:ext cx="7877160" cy="1240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Aquí puedes ver el proceso en una fotografía.</a:t>
            </a:r>
            <a:endParaRPr/>
          </a:p>
        </p:txBody>
      </p:sp>
    </p:spTree>
  </p:cSld>
  <p:transition spd="slow">
    <p:dissolve/>
  </p:transition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9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9680" y="1326960"/>
            <a:ext cx="2586600" cy="3252960"/>
          </a:xfrm>
          <a:prstGeom prst="rect">
            <a:avLst/>
          </a:prstGeom>
          <a:ln>
            <a:noFill/>
          </a:ln>
        </p:spPr>
      </p:pic>
      <p:pic>
        <p:nvPicPr>
          <p:cNvPr id="102" name="Bild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64920" y="1326960"/>
            <a:ext cx="2711160" cy="3252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3210840" y="1326960"/>
            <a:ext cx="2312640" cy="1240920"/>
          </a:xfrm>
          <a:prstGeom prst="wedgeRoundRectCallout">
            <a:avLst>
              <a:gd name="adj1" fmla="val -58470"/>
              <a:gd name="adj2" fmla="val -23707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Palatino Linotype"/>
              </a:rPr>
              <a:t>Bueno. Eso es todo. ¿Lo habéis entendido?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3210840" y="3124800"/>
            <a:ext cx="2312640" cy="1198080"/>
          </a:xfrm>
          <a:prstGeom prst="wedgeRoundRectCallout">
            <a:avLst>
              <a:gd name="adj1" fmla="val 64313"/>
              <a:gd name="adj2" fmla="val 19643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Palatino Linotype"/>
              </a:rPr>
              <a:t>Claro. ¡Lo has explicado muy bien! Gracias.</a:t>
            </a:r>
            <a:endParaRPr/>
          </a:p>
        </p:txBody>
      </p:sp>
    </p:spTree>
  </p:cSld>
  <p:transition spd="slow">
    <p:blinds dir="vert"/>
  </p:transition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79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9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Bild 2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5375520" y="3348360"/>
            <a:ext cx="3387960" cy="2940480"/>
          </a:xfrm>
          <a:prstGeom prst="rect">
            <a:avLst/>
          </a:prstGeom>
          <a:ln>
            <a:noFill/>
          </a:ln>
        </p:spPr>
      </p:pic>
      <p:pic>
        <p:nvPicPr>
          <p:cNvPr id="106" name="Bild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95440" y="3124800"/>
            <a:ext cx="3143160" cy="338796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595440" y="328320"/>
            <a:ext cx="3143160" cy="1896480"/>
          </a:xfrm>
          <a:prstGeom prst="wedgeRoundRectCallout">
            <a:avLst>
              <a:gd name="adj1" fmla="val -17596"/>
              <a:gd name="adj2" fmla="val 60995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Adiós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5599080" y="328320"/>
            <a:ext cx="2940480" cy="18964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e548f"/>
              </a:gs>
              <a:gs pos="100000">
                <a:srgbClr val="516cba"/>
              </a:gs>
            </a:gsLst>
            <a:lin ang="16200000"/>
          </a:gradFill>
          <a:ln w="9360">
            <a:solidFill>
              <a:srgbClr val="5b72b2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ffffff"/>
                </a:solidFill>
                <a:latin typeface="Palatino Linotype"/>
              </a:rPr>
              <a:t>Adiós</a:t>
            </a:r>
            <a:endParaRPr/>
          </a:p>
        </p:txBody>
      </p:sp>
    </p:spTree>
  </p:cSld>
  <p:transition spd="slow">
    <p:fade/>
  </p:transition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7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27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164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8" dur="4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4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7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2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4999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9999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69999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4999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4999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599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4999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29999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4999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59999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69999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4999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4999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